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9" r:id="rId6"/>
    <p:sldId id="258" r:id="rId7"/>
    <p:sldId id="262" r:id="rId8"/>
    <p:sldId id="263" r:id="rId9"/>
    <p:sldId id="267" r:id="rId10"/>
    <p:sldId id="279" r:id="rId11"/>
    <p:sldId id="276" r:id="rId12"/>
    <p:sldId id="303" r:id="rId13"/>
    <p:sldId id="304" r:id="rId14"/>
    <p:sldId id="305" r:id="rId15"/>
    <p:sldId id="306" r:id="rId16"/>
    <p:sldId id="307" r:id="rId17"/>
    <p:sldId id="278" r:id="rId18"/>
    <p:sldId id="308" r:id="rId19"/>
    <p:sldId id="273" r:id="rId20"/>
    <p:sldId id="309" r:id="rId21"/>
    <p:sldId id="280" r:id="rId22"/>
    <p:sldId id="302" r:id="rId23"/>
  </p:sldIdLst>
  <p:sldSz cx="18288000" cy="10287000"/>
  <p:notesSz cx="6858000" cy="9144000"/>
  <p:embeddedFontLst>
    <p:embeddedFont>
      <p:font typeface="Helvetica" panose="020B0604020202020204" pitchFamily="34" charset="0"/>
      <p:regular r:id="rId24"/>
      <p:bold r:id="rId25"/>
      <p:italic r:id="rId26"/>
      <p:boldItalic r:id="rId27"/>
    </p:embeddedFont>
    <p:embeddedFont>
      <p:font typeface="Merriweather" panose="00000500000000000000" pitchFamily="2" charset="0"/>
      <p:regular r:id="rId28"/>
      <p:bold r:id="rId29"/>
      <p:italic r:id="rId30"/>
      <p:boldItalic r:id="rId31"/>
    </p:embeddedFont>
    <p:embeddedFont>
      <p:font typeface="Noyh" panose="020B0604020202020204" charset="0"/>
      <p:regular r:id="rId32"/>
    </p:embeddedFont>
    <p:embeddedFont>
      <p:font typeface="Noyh Bold" panose="020B0604020202020204" charset="0"/>
      <p:regular r:id="rId33"/>
    </p:embeddedFont>
    <p:embeddedFont>
      <p:font typeface="Trebuchet MS" panose="020B060302020202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027"/>
    <a:srgbClr val="CE4C28"/>
    <a:srgbClr val="F8CC2B"/>
    <a:srgbClr val="1A1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412088-3485-9097-5327-BD05201D55AD}" v="1" dt="2024-09-06T18:28:03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3FE508-9AD9-436C-8F63-3BE61A7B478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D7C069-967F-4869-966D-6046783AB4D8}">
      <dgm:prSet phldrT="[Text]"/>
      <dgm:spPr>
        <a:solidFill>
          <a:srgbClr val="1A125B"/>
        </a:solidFill>
      </dgm:spPr>
      <dgm:t>
        <a:bodyPr/>
        <a:lstStyle/>
        <a:p>
          <a:r>
            <a:rPr lang="en-US" b="1">
              <a:solidFill>
                <a:schemeClr val="bg1"/>
              </a:solidFill>
              <a:latin typeface="Trebuchet MS" panose="020B0603020202020204" pitchFamily="34" charset="0"/>
            </a:rPr>
            <a:t>IMPACT</a:t>
          </a:r>
        </a:p>
      </dgm:t>
    </dgm:pt>
    <dgm:pt modelId="{CDFA4E49-7A28-419F-9628-176AB27E6698}" type="parTrans" cxnId="{91658052-CDA0-47E8-97E8-0B88C074E2BD}">
      <dgm:prSet/>
      <dgm:spPr/>
      <dgm:t>
        <a:bodyPr/>
        <a:lstStyle/>
        <a:p>
          <a:endParaRPr lang="en-US"/>
        </a:p>
      </dgm:t>
    </dgm:pt>
    <dgm:pt modelId="{4E18EA6A-FEB5-4EF8-8475-C12E7BCA1F1F}" type="sibTrans" cxnId="{91658052-CDA0-47E8-97E8-0B88C074E2BD}">
      <dgm:prSet/>
      <dgm:spPr/>
      <dgm:t>
        <a:bodyPr/>
        <a:lstStyle/>
        <a:p>
          <a:endParaRPr lang="en-US"/>
        </a:p>
      </dgm:t>
    </dgm:pt>
    <dgm:pt modelId="{9B759D9B-EDC5-4164-9399-75FE85A567BC}">
      <dgm:prSet phldrT="[Text]"/>
      <dgm:spPr>
        <a:solidFill>
          <a:srgbClr val="F8CC2B"/>
        </a:solidFill>
      </dgm:spPr>
      <dgm:t>
        <a:bodyPr/>
        <a:lstStyle/>
        <a:p>
          <a:r>
            <a:rPr lang="en-US"/>
            <a:t>$1,000</a:t>
          </a:r>
        </a:p>
      </dgm:t>
    </dgm:pt>
    <dgm:pt modelId="{E89A089D-F122-4B0A-B228-3B18E9CFAE28}" type="parTrans" cxnId="{A9741F99-4F6C-4093-A409-906E401A1945}">
      <dgm:prSet/>
      <dgm:spPr/>
      <dgm:t>
        <a:bodyPr/>
        <a:lstStyle/>
        <a:p>
          <a:endParaRPr lang="en-US"/>
        </a:p>
      </dgm:t>
    </dgm:pt>
    <dgm:pt modelId="{58F7ACC8-6BA1-4F1E-A41A-18E756E633E1}" type="sibTrans" cxnId="{A9741F99-4F6C-4093-A409-906E401A1945}">
      <dgm:prSet/>
      <dgm:spPr/>
      <dgm:t>
        <a:bodyPr/>
        <a:lstStyle/>
        <a:p>
          <a:endParaRPr lang="en-US"/>
        </a:p>
      </dgm:t>
    </dgm:pt>
    <dgm:pt modelId="{FC92FC6A-2077-4069-97DC-7E0D905DE6B7}">
      <dgm:prSet phldrT="[Text]"/>
      <dgm:spPr>
        <a:solidFill>
          <a:srgbClr val="1A125B"/>
        </a:solidFill>
      </dgm:spPr>
      <dgm:t>
        <a:bodyPr/>
        <a:lstStyle/>
        <a:p>
          <a:r>
            <a:rPr lang="en-US" b="1">
              <a:solidFill>
                <a:schemeClr val="bg1"/>
              </a:solidFill>
              <a:latin typeface="Trebuchet MS" panose="020B0603020202020204" pitchFamily="34" charset="0"/>
            </a:rPr>
            <a:t>DONOR</a:t>
          </a:r>
        </a:p>
      </dgm:t>
    </dgm:pt>
    <dgm:pt modelId="{2AC077AD-7379-4E4A-B69A-FBA701CFDCFA}" type="parTrans" cxnId="{CE4AEB4E-94E9-4158-8414-18C990CE0C34}">
      <dgm:prSet/>
      <dgm:spPr/>
      <dgm:t>
        <a:bodyPr/>
        <a:lstStyle/>
        <a:p>
          <a:endParaRPr lang="en-US"/>
        </a:p>
      </dgm:t>
    </dgm:pt>
    <dgm:pt modelId="{83A46C31-B549-4BE8-A718-21C793ED81B3}" type="sibTrans" cxnId="{CE4AEB4E-94E9-4158-8414-18C990CE0C34}">
      <dgm:prSet/>
      <dgm:spPr/>
      <dgm:t>
        <a:bodyPr/>
        <a:lstStyle/>
        <a:p>
          <a:endParaRPr lang="en-US"/>
        </a:p>
      </dgm:t>
    </dgm:pt>
    <dgm:pt modelId="{F044EDC2-4AA7-41FA-A475-DCFA8E2C46D9}">
      <dgm:prSet phldrT="[Text]"/>
      <dgm:spPr>
        <a:solidFill>
          <a:srgbClr val="F19027"/>
        </a:solidFill>
      </dgm:spPr>
      <dgm:t>
        <a:bodyPr/>
        <a:lstStyle/>
        <a:p>
          <a:r>
            <a:rPr lang="en-US"/>
            <a:t>$500 - $5,000</a:t>
          </a:r>
        </a:p>
      </dgm:t>
    </dgm:pt>
    <dgm:pt modelId="{E9527FA8-1470-4855-9370-10D2C158D763}" type="parTrans" cxnId="{70E7A26C-C756-4D26-8F41-4FD64288FAC7}">
      <dgm:prSet/>
      <dgm:spPr/>
      <dgm:t>
        <a:bodyPr/>
        <a:lstStyle/>
        <a:p>
          <a:endParaRPr lang="en-US"/>
        </a:p>
      </dgm:t>
    </dgm:pt>
    <dgm:pt modelId="{732E7F14-3491-4A13-976E-58855C81979E}" type="sibTrans" cxnId="{70E7A26C-C756-4D26-8F41-4FD64288FAC7}">
      <dgm:prSet/>
      <dgm:spPr/>
      <dgm:t>
        <a:bodyPr/>
        <a:lstStyle/>
        <a:p>
          <a:endParaRPr lang="en-US"/>
        </a:p>
      </dgm:t>
    </dgm:pt>
    <dgm:pt modelId="{ABD3441C-F14D-4260-996E-086AFFB7D3EF}">
      <dgm:prSet phldrT="[Text]"/>
      <dgm:spPr>
        <a:solidFill>
          <a:srgbClr val="F19027"/>
        </a:solidFill>
      </dgm:spPr>
      <dgm:t>
        <a:bodyPr/>
        <a:lstStyle/>
        <a:p>
          <a:r>
            <a:rPr lang="en-US"/>
            <a:t>Varying criteria</a:t>
          </a:r>
        </a:p>
      </dgm:t>
    </dgm:pt>
    <dgm:pt modelId="{54BDD1D1-47B5-49A8-AC22-519589BD33EE}" type="parTrans" cxnId="{0DFA5D07-686A-47CE-A3EF-5F4695C71592}">
      <dgm:prSet/>
      <dgm:spPr/>
      <dgm:t>
        <a:bodyPr/>
        <a:lstStyle/>
        <a:p>
          <a:endParaRPr lang="en-US"/>
        </a:p>
      </dgm:t>
    </dgm:pt>
    <dgm:pt modelId="{77B927BA-84B0-4A08-8EF6-2CF441D8221D}" type="sibTrans" cxnId="{0DFA5D07-686A-47CE-A3EF-5F4695C71592}">
      <dgm:prSet/>
      <dgm:spPr/>
      <dgm:t>
        <a:bodyPr/>
        <a:lstStyle/>
        <a:p>
          <a:endParaRPr lang="en-US"/>
        </a:p>
      </dgm:t>
    </dgm:pt>
    <dgm:pt modelId="{5A6D85B6-4ACD-4F3B-ABE3-335A5E42D4F4}">
      <dgm:prSet phldrT="[Text]"/>
      <dgm:spPr>
        <a:solidFill>
          <a:srgbClr val="1A125B"/>
        </a:solidFill>
      </dgm:spPr>
      <dgm:t>
        <a:bodyPr/>
        <a:lstStyle/>
        <a:p>
          <a:r>
            <a:rPr lang="en-US" b="1">
              <a:solidFill>
                <a:schemeClr val="bg1"/>
              </a:solidFill>
              <a:latin typeface="Trebuchet MS" panose="020B0603020202020204" pitchFamily="34" charset="0"/>
            </a:rPr>
            <a:t>FOUNDATION</a:t>
          </a:r>
        </a:p>
      </dgm:t>
    </dgm:pt>
    <dgm:pt modelId="{618CC29B-43D4-4FCF-AE25-0F9F8F6B528F}" type="parTrans" cxnId="{6AA66CB9-F6AD-4F43-B66F-8ECA551ED256}">
      <dgm:prSet/>
      <dgm:spPr/>
      <dgm:t>
        <a:bodyPr/>
        <a:lstStyle/>
        <a:p>
          <a:endParaRPr lang="en-US"/>
        </a:p>
      </dgm:t>
    </dgm:pt>
    <dgm:pt modelId="{1A1DACC8-450B-48BC-A851-7106B0CF0184}" type="sibTrans" cxnId="{6AA66CB9-F6AD-4F43-B66F-8ECA551ED256}">
      <dgm:prSet/>
      <dgm:spPr/>
      <dgm:t>
        <a:bodyPr/>
        <a:lstStyle/>
        <a:p>
          <a:endParaRPr lang="en-US"/>
        </a:p>
      </dgm:t>
    </dgm:pt>
    <dgm:pt modelId="{8D4083B9-EB0B-48B5-810B-3B373B26293F}">
      <dgm:prSet phldrT="[Text]"/>
      <dgm:spPr>
        <a:solidFill>
          <a:srgbClr val="CE4C28"/>
        </a:solidFill>
      </dgm:spPr>
      <dgm:t>
        <a:bodyPr/>
        <a:lstStyle/>
        <a:p>
          <a:r>
            <a:rPr lang="en-US"/>
            <a:t>$1,000</a:t>
          </a:r>
        </a:p>
      </dgm:t>
    </dgm:pt>
    <dgm:pt modelId="{CE0C3DEF-CA14-42B6-BB94-6CBA5955075E}" type="parTrans" cxnId="{24354599-A135-42E0-B709-165E552E5738}">
      <dgm:prSet/>
      <dgm:spPr/>
      <dgm:t>
        <a:bodyPr/>
        <a:lstStyle/>
        <a:p>
          <a:endParaRPr lang="en-US"/>
        </a:p>
      </dgm:t>
    </dgm:pt>
    <dgm:pt modelId="{97722DCA-077A-431C-8BEA-737BD14755DD}" type="sibTrans" cxnId="{24354599-A135-42E0-B709-165E552E5738}">
      <dgm:prSet/>
      <dgm:spPr/>
      <dgm:t>
        <a:bodyPr/>
        <a:lstStyle/>
        <a:p>
          <a:endParaRPr lang="en-US"/>
        </a:p>
      </dgm:t>
    </dgm:pt>
    <dgm:pt modelId="{6E94B4B3-824A-4DC0-BC70-1B924C01CDC1}">
      <dgm:prSet phldrT="[Text]"/>
      <dgm:spPr>
        <a:solidFill>
          <a:srgbClr val="CE4C28"/>
        </a:solidFill>
      </dgm:spPr>
      <dgm:t>
        <a:bodyPr/>
        <a:lstStyle/>
        <a:p>
          <a:r>
            <a:rPr lang="en-US"/>
            <a:t>Financial need</a:t>
          </a:r>
        </a:p>
      </dgm:t>
    </dgm:pt>
    <dgm:pt modelId="{F7084A9B-352C-4CD1-B36A-D95D674F0DBF}" type="parTrans" cxnId="{2ED20B5B-9905-4506-B0DA-ED7B5B46E5EB}">
      <dgm:prSet/>
      <dgm:spPr/>
      <dgm:t>
        <a:bodyPr/>
        <a:lstStyle/>
        <a:p>
          <a:endParaRPr lang="en-US"/>
        </a:p>
      </dgm:t>
    </dgm:pt>
    <dgm:pt modelId="{F16CAC0C-A5FC-41E1-894C-4591E9F7511E}" type="sibTrans" cxnId="{2ED20B5B-9905-4506-B0DA-ED7B5B46E5EB}">
      <dgm:prSet/>
      <dgm:spPr/>
      <dgm:t>
        <a:bodyPr/>
        <a:lstStyle/>
        <a:p>
          <a:endParaRPr lang="en-US"/>
        </a:p>
      </dgm:t>
    </dgm:pt>
    <dgm:pt modelId="{75AAE220-D854-4EA2-94ED-9B3FF5B7E8A2}">
      <dgm:prSet phldrT="[Text]"/>
      <dgm:spPr>
        <a:solidFill>
          <a:srgbClr val="F8CC2B"/>
        </a:solidFill>
      </dgm:spPr>
      <dgm:t>
        <a:bodyPr/>
        <a:lstStyle/>
        <a:p>
          <a:r>
            <a:rPr lang="en-US"/>
            <a:t>Community service</a:t>
          </a:r>
        </a:p>
      </dgm:t>
    </dgm:pt>
    <dgm:pt modelId="{D52B7555-5E08-4232-8958-00C7FB4123F0}" type="parTrans" cxnId="{AF46DBC9-8597-4DEC-9B6A-CE0ACC6EE6FC}">
      <dgm:prSet/>
      <dgm:spPr/>
      <dgm:t>
        <a:bodyPr/>
        <a:lstStyle/>
        <a:p>
          <a:endParaRPr lang="en-US"/>
        </a:p>
      </dgm:t>
    </dgm:pt>
    <dgm:pt modelId="{86A6303D-BCE3-4992-A323-A999A80AE2B5}" type="sibTrans" cxnId="{AF46DBC9-8597-4DEC-9B6A-CE0ACC6EE6FC}">
      <dgm:prSet/>
      <dgm:spPr/>
      <dgm:t>
        <a:bodyPr/>
        <a:lstStyle/>
        <a:p>
          <a:endParaRPr lang="en-US"/>
        </a:p>
      </dgm:t>
    </dgm:pt>
    <dgm:pt modelId="{E318415F-B4DD-49BB-9964-9A83C2C2996D}" type="pres">
      <dgm:prSet presAssocID="{F73FE508-9AD9-436C-8F63-3BE61A7B4787}" presName="theList" presStyleCnt="0">
        <dgm:presLayoutVars>
          <dgm:dir/>
          <dgm:animLvl val="lvl"/>
          <dgm:resizeHandles val="exact"/>
        </dgm:presLayoutVars>
      </dgm:prSet>
      <dgm:spPr/>
    </dgm:pt>
    <dgm:pt modelId="{5123D3ED-603A-467A-9E97-9F051B2438CE}" type="pres">
      <dgm:prSet presAssocID="{92D7C069-967F-4869-966D-6046783AB4D8}" presName="compNode" presStyleCnt="0"/>
      <dgm:spPr/>
    </dgm:pt>
    <dgm:pt modelId="{463D8AA8-C285-40D9-B352-90BE33408BCA}" type="pres">
      <dgm:prSet presAssocID="{92D7C069-967F-4869-966D-6046783AB4D8}" presName="aNode" presStyleLbl="bgShp" presStyleIdx="0" presStyleCnt="3"/>
      <dgm:spPr/>
    </dgm:pt>
    <dgm:pt modelId="{BADD5ED6-85BF-4869-A48C-88EF531B3863}" type="pres">
      <dgm:prSet presAssocID="{92D7C069-967F-4869-966D-6046783AB4D8}" presName="textNode" presStyleLbl="bgShp" presStyleIdx="0" presStyleCnt="3"/>
      <dgm:spPr/>
    </dgm:pt>
    <dgm:pt modelId="{88E6437F-10A4-42A2-8C7A-A42359E264AD}" type="pres">
      <dgm:prSet presAssocID="{92D7C069-967F-4869-966D-6046783AB4D8}" presName="compChildNode" presStyleCnt="0"/>
      <dgm:spPr/>
    </dgm:pt>
    <dgm:pt modelId="{0F58B70C-B42C-47B4-A653-2DF48AE58623}" type="pres">
      <dgm:prSet presAssocID="{92D7C069-967F-4869-966D-6046783AB4D8}" presName="theInnerList" presStyleCnt="0"/>
      <dgm:spPr/>
    </dgm:pt>
    <dgm:pt modelId="{BF69CCE8-C612-4805-89D3-ACF9EEC78183}" type="pres">
      <dgm:prSet presAssocID="{9B759D9B-EDC5-4164-9399-75FE85A567BC}" presName="childNode" presStyleLbl="node1" presStyleIdx="0" presStyleCnt="6">
        <dgm:presLayoutVars>
          <dgm:bulletEnabled val="1"/>
        </dgm:presLayoutVars>
      </dgm:prSet>
      <dgm:spPr/>
    </dgm:pt>
    <dgm:pt modelId="{4915F6CD-A196-4DC4-8D51-A7E143053AA5}" type="pres">
      <dgm:prSet presAssocID="{9B759D9B-EDC5-4164-9399-75FE85A567BC}" presName="aSpace2" presStyleCnt="0"/>
      <dgm:spPr/>
    </dgm:pt>
    <dgm:pt modelId="{CE786022-C275-4AAD-9844-77CBC461E2BC}" type="pres">
      <dgm:prSet presAssocID="{75AAE220-D854-4EA2-94ED-9B3FF5B7E8A2}" presName="childNode" presStyleLbl="node1" presStyleIdx="1" presStyleCnt="6">
        <dgm:presLayoutVars>
          <dgm:bulletEnabled val="1"/>
        </dgm:presLayoutVars>
      </dgm:prSet>
      <dgm:spPr/>
    </dgm:pt>
    <dgm:pt modelId="{5240F941-70F2-44E8-AA90-F79D7D35AC79}" type="pres">
      <dgm:prSet presAssocID="{92D7C069-967F-4869-966D-6046783AB4D8}" presName="aSpace" presStyleCnt="0"/>
      <dgm:spPr/>
    </dgm:pt>
    <dgm:pt modelId="{C6B24952-6437-4223-ACFB-EE0001334B37}" type="pres">
      <dgm:prSet presAssocID="{FC92FC6A-2077-4069-97DC-7E0D905DE6B7}" presName="compNode" presStyleCnt="0"/>
      <dgm:spPr/>
    </dgm:pt>
    <dgm:pt modelId="{659F0557-BDFD-4D48-A01D-9DB68DD2E8C7}" type="pres">
      <dgm:prSet presAssocID="{FC92FC6A-2077-4069-97DC-7E0D905DE6B7}" presName="aNode" presStyleLbl="bgShp" presStyleIdx="1" presStyleCnt="3"/>
      <dgm:spPr/>
    </dgm:pt>
    <dgm:pt modelId="{D3E699CF-BAB6-4672-B49D-4D1A0DEA38CD}" type="pres">
      <dgm:prSet presAssocID="{FC92FC6A-2077-4069-97DC-7E0D905DE6B7}" presName="textNode" presStyleLbl="bgShp" presStyleIdx="1" presStyleCnt="3"/>
      <dgm:spPr/>
    </dgm:pt>
    <dgm:pt modelId="{9986E8C1-3C97-4D96-A7B4-4725EE98C63C}" type="pres">
      <dgm:prSet presAssocID="{FC92FC6A-2077-4069-97DC-7E0D905DE6B7}" presName="compChildNode" presStyleCnt="0"/>
      <dgm:spPr/>
    </dgm:pt>
    <dgm:pt modelId="{2869F670-7F82-447E-8DC2-506D0354F4B6}" type="pres">
      <dgm:prSet presAssocID="{FC92FC6A-2077-4069-97DC-7E0D905DE6B7}" presName="theInnerList" presStyleCnt="0"/>
      <dgm:spPr/>
    </dgm:pt>
    <dgm:pt modelId="{ABE33667-7A10-4440-B440-9760BC7D1CF1}" type="pres">
      <dgm:prSet presAssocID="{F044EDC2-4AA7-41FA-A475-DCFA8E2C46D9}" presName="childNode" presStyleLbl="node1" presStyleIdx="2" presStyleCnt="6">
        <dgm:presLayoutVars>
          <dgm:bulletEnabled val="1"/>
        </dgm:presLayoutVars>
      </dgm:prSet>
      <dgm:spPr/>
    </dgm:pt>
    <dgm:pt modelId="{6F547F74-82B9-448D-B4BC-9874737BF7AB}" type="pres">
      <dgm:prSet presAssocID="{F044EDC2-4AA7-41FA-A475-DCFA8E2C46D9}" presName="aSpace2" presStyleCnt="0"/>
      <dgm:spPr/>
    </dgm:pt>
    <dgm:pt modelId="{D9B57B2B-B8E4-47B1-B4F8-0BCA940F70A1}" type="pres">
      <dgm:prSet presAssocID="{ABD3441C-F14D-4260-996E-086AFFB7D3EF}" presName="childNode" presStyleLbl="node1" presStyleIdx="3" presStyleCnt="6">
        <dgm:presLayoutVars>
          <dgm:bulletEnabled val="1"/>
        </dgm:presLayoutVars>
      </dgm:prSet>
      <dgm:spPr/>
    </dgm:pt>
    <dgm:pt modelId="{E076ABF6-5EEF-4C54-9B2F-9AC46365CF0D}" type="pres">
      <dgm:prSet presAssocID="{FC92FC6A-2077-4069-97DC-7E0D905DE6B7}" presName="aSpace" presStyleCnt="0"/>
      <dgm:spPr/>
    </dgm:pt>
    <dgm:pt modelId="{9AD4FE4C-75AA-42BC-B765-D762E91DD10B}" type="pres">
      <dgm:prSet presAssocID="{5A6D85B6-4ACD-4F3B-ABE3-335A5E42D4F4}" presName="compNode" presStyleCnt="0"/>
      <dgm:spPr/>
    </dgm:pt>
    <dgm:pt modelId="{6B38B126-520D-4416-8267-9FD4263E5413}" type="pres">
      <dgm:prSet presAssocID="{5A6D85B6-4ACD-4F3B-ABE3-335A5E42D4F4}" presName="aNode" presStyleLbl="bgShp" presStyleIdx="2" presStyleCnt="3" custLinFactNeighborX="13121" custLinFactNeighborY="4015"/>
      <dgm:spPr/>
    </dgm:pt>
    <dgm:pt modelId="{F7ADE427-39B5-47DA-9B2D-01B472E9000E}" type="pres">
      <dgm:prSet presAssocID="{5A6D85B6-4ACD-4F3B-ABE3-335A5E42D4F4}" presName="textNode" presStyleLbl="bgShp" presStyleIdx="2" presStyleCnt="3"/>
      <dgm:spPr/>
    </dgm:pt>
    <dgm:pt modelId="{46C45BC1-CBE2-4DDC-8CE0-10AA226F8F6A}" type="pres">
      <dgm:prSet presAssocID="{5A6D85B6-4ACD-4F3B-ABE3-335A5E42D4F4}" presName="compChildNode" presStyleCnt="0"/>
      <dgm:spPr/>
    </dgm:pt>
    <dgm:pt modelId="{1021C8F3-036E-4B25-B379-50442C9A4DCE}" type="pres">
      <dgm:prSet presAssocID="{5A6D85B6-4ACD-4F3B-ABE3-335A5E42D4F4}" presName="theInnerList" presStyleCnt="0"/>
      <dgm:spPr/>
    </dgm:pt>
    <dgm:pt modelId="{140F6E8E-19FD-4AD6-B4A7-814C324AAE2C}" type="pres">
      <dgm:prSet presAssocID="{8D4083B9-EB0B-48B5-810B-3B373B26293F}" presName="childNode" presStyleLbl="node1" presStyleIdx="4" presStyleCnt="6">
        <dgm:presLayoutVars>
          <dgm:bulletEnabled val="1"/>
        </dgm:presLayoutVars>
      </dgm:prSet>
      <dgm:spPr/>
    </dgm:pt>
    <dgm:pt modelId="{64BD3DCD-E35A-4353-ADCB-F2D71DAFDBEC}" type="pres">
      <dgm:prSet presAssocID="{8D4083B9-EB0B-48B5-810B-3B373B26293F}" presName="aSpace2" presStyleCnt="0"/>
      <dgm:spPr/>
    </dgm:pt>
    <dgm:pt modelId="{92DB8F96-64AD-4BE5-A623-95682EEFE2A9}" type="pres">
      <dgm:prSet presAssocID="{6E94B4B3-824A-4DC0-BC70-1B924C01CDC1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0DFA5D07-686A-47CE-A3EF-5F4695C71592}" srcId="{FC92FC6A-2077-4069-97DC-7E0D905DE6B7}" destId="{ABD3441C-F14D-4260-996E-086AFFB7D3EF}" srcOrd="1" destOrd="0" parTransId="{54BDD1D1-47B5-49A8-AC22-519589BD33EE}" sibTransId="{77B927BA-84B0-4A08-8EF6-2CF441D8221D}"/>
    <dgm:cxn modelId="{DADDBF1E-8365-44A8-BB67-3F4B39F8B125}" type="presOf" srcId="{5A6D85B6-4ACD-4F3B-ABE3-335A5E42D4F4}" destId="{6B38B126-520D-4416-8267-9FD4263E5413}" srcOrd="0" destOrd="0" presId="urn:microsoft.com/office/officeart/2005/8/layout/lProcess2"/>
    <dgm:cxn modelId="{AAF8791F-62C2-4C51-A21E-C2D44C43865D}" type="presOf" srcId="{75AAE220-D854-4EA2-94ED-9B3FF5B7E8A2}" destId="{CE786022-C275-4AAD-9844-77CBC461E2BC}" srcOrd="0" destOrd="0" presId="urn:microsoft.com/office/officeart/2005/8/layout/lProcess2"/>
    <dgm:cxn modelId="{8F9BE021-AB2D-476E-984A-8A7077F68C2C}" type="presOf" srcId="{ABD3441C-F14D-4260-996E-086AFFB7D3EF}" destId="{D9B57B2B-B8E4-47B1-B4F8-0BCA940F70A1}" srcOrd="0" destOrd="0" presId="urn:microsoft.com/office/officeart/2005/8/layout/lProcess2"/>
    <dgm:cxn modelId="{2ED20B5B-9905-4506-B0DA-ED7B5B46E5EB}" srcId="{5A6D85B6-4ACD-4F3B-ABE3-335A5E42D4F4}" destId="{6E94B4B3-824A-4DC0-BC70-1B924C01CDC1}" srcOrd="1" destOrd="0" parTransId="{F7084A9B-352C-4CD1-B36A-D95D674F0DBF}" sibTransId="{F16CAC0C-A5FC-41E1-894C-4591E9F7511E}"/>
    <dgm:cxn modelId="{3CF6B161-5312-4F68-9360-AF47FC554847}" type="presOf" srcId="{FC92FC6A-2077-4069-97DC-7E0D905DE6B7}" destId="{D3E699CF-BAB6-4672-B49D-4D1A0DEA38CD}" srcOrd="1" destOrd="0" presId="urn:microsoft.com/office/officeart/2005/8/layout/lProcess2"/>
    <dgm:cxn modelId="{70E7A26C-C756-4D26-8F41-4FD64288FAC7}" srcId="{FC92FC6A-2077-4069-97DC-7E0D905DE6B7}" destId="{F044EDC2-4AA7-41FA-A475-DCFA8E2C46D9}" srcOrd="0" destOrd="0" parTransId="{E9527FA8-1470-4855-9370-10D2C158D763}" sibTransId="{732E7F14-3491-4A13-976E-58855C81979E}"/>
    <dgm:cxn modelId="{CE4AEB4E-94E9-4158-8414-18C990CE0C34}" srcId="{F73FE508-9AD9-436C-8F63-3BE61A7B4787}" destId="{FC92FC6A-2077-4069-97DC-7E0D905DE6B7}" srcOrd="1" destOrd="0" parTransId="{2AC077AD-7379-4E4A-B69A-FBA701CFDCFA}" sibTransId="{83A46C31-B549-4BE8-A718-21C793ED81B3}"/>
    <dgm:cxn modelId="{91658052-CDA0-47E8-97E8-0B88C074E2BD}" srcId="{F73FE508-9AD9-436C-8F63-3BE61A7B4787}" destId="{92D7C069-967F-4869-966D-6046783AB4D8}" srcOrd="0" destOrd="0" parTransId="{CDFA4E49-7A28-419F-9628-176AB27E6698}" sibTransId="{4E18EA6A-FEB5-4EF8-8475-C12E7BCA1F1F}"/>
    <dgm:cxn modelId="{8FD72B81-A685-4E4A-AE54-8EE72FCBCCA6}" type="presOf" srcId="{F73FE508-9AD9-436C-8F63-3BE61A7B4787}" destId="{E318415F-B4DD-49BB-9964-9A83C2C2996D}" srcOrd="0" destOrd="0" presId="urn:microsoft.com/office/officeart/2005/8/layout/lProcess2"/>
    <dgm:cxn modelId="{F41BE78F-044C-4B39-98ED-A14B81E0653C}" type="presOf" srcId="{9B759D9B-EDC5-4164-9399-75FE85A567BC}" destId="{BF69CCE8-C612-4805-89D3-ACF9EEC78183}" srcOrd="0" destOrd="0" presId="urn:microsoft.com/office/officeart/2005/8/layout/lProcess2"/>
    <dgm:cxn modelId="{A9741F99-4F6C-4093-A409-906E401A1945}" srcId="{92D7C069-967F-4869-966D-6046783AB4D8}" destId="{9B759D9B-EDC5-4164-9399-75FE85A567BC}" srcOrd="0" destOrd="0" parTransId="{E89A089D-F122-4B0A-B228-3B18E9CFAE28}" sibTransId="{58F7ACC8-6BA1-4F1E-A41A-18E756E633E1}"/>
    <dgm:cxn modelId="{24354599-A135-42E0-B709-165E552E5738}" srcId="{5A6D85B6-4ACD-4F3B-ABE3-335A5E42D4F4}" destId="{8D4083B9-EB0B-48B5-810B-3B373B26293F}" srcOrd="0" destOrd="0" parTransId="{CE0C3DEF-CA14-42B6-BB94-6CBA5955075E}" sibTransId="{97722DCA-077A-431C-8BEA-737BD14755DD}"/>
    <dgm:cxn modelId="{1EE8F1AF-4FAD-4315-9AC8-7E1ABE9C4748}" type="presOf" srcId="{8D4083B9-EB0B-48B5-810B-3B373B26293F}" destId="{140F6E8E-19FD-4AD6-B4A7-814C324AAE2C}" srcOrd="0" destOrd="0" presId="urn:microsoft.com/office/officeart/2005/8/layout/lProcess2"/>
    <dgm:cxn modelId="{6D36EFB4-AEAA-4452-824C-13D4ECDB4343}" type="presOf" srcId="{92D7C069-967F-4869-966D-6046783AB4D8}" destId="{BADD5ED6-85BF-4869-A48C-88EF531B3863}" srcOrd="1" destOrd="0" presId="urn:microsoft.com/office/officeart/2005/8/layout/lProcess2"/>
    <dgm:cxn modelId="{6AA66CB9-F6AD-4F43-B66F-8ECA551ED256}" srcId="{F73FE508-9AD9-436C-8F63-3BE61A7B4787}" destId="{5A6D85B6-4ACD-4F3B-ABE3-335A5E42D4F4}" srcOrd="2" destOrd="0" parTransId="{618CC29B-43D4-4FCF-AE25-0F9F8F6B528F}" sibTransId="{1A1DACC8-450B-48BC-A851-7106B0CF0184}"/>
    <dgm:cxn modelId="{AF46DBC9-8597-4DEC-9B6A-CE0ACC6EE6FC}" srcId="{92D7C069-967F-4869-966D-6046783AB4D8}" destId="{75AAE220-D854-4EA2-94ED-9B3FF5B7E8A2}" srcOrd="1" destOrd="0" parTransId="{D52B7555-5E08-4232-8958-00C7FB4123F0}" sibTransId="{86A6303D-BCE3-4992-A323-A999A80AE2B5}"/>
    <dgm:cxn modelId="{09B3A8D3-545F-4768-8A65-56B46CD131D2}" type="presOf" srcId="{5A6D85B6-4ACD-4F3B-ABE3-335A5E42D4F4}" destId="{F7ADE427-39B5-47DA-9B2D-01B472E9000E}" srcOrd="1" destOrd="0" presId="urn:microsoft.com/office/officeart/2005/8/layout/lProcess2"/>
    <dgm:cxn modelId="{850722D4-037C-4E6E-92EB-EC23CC7ADA99}" type="presOf" srcId="{F044EDC2-4AA7-41FA-A475-DCFA8E2C46D9}" destId="{ABE33667-7A10-4440-B440-9760BC7D1CF1}" srcOrd="0" destOrd="0" presId="urn:microsoft.com/office/officeart/2005/8/layout/lProcess2"/>
    <dgm:cxn modelId="{953B14D5-A7C8-4F44-87DD-E43566E16F73}" type="presOf" srcId="{FC92FC6A-2077-4069-97DC-7E0D905DE6B7}" destId="{659F0557-BDFD-4D48-A01D-9DB68DD2E8C7}" srcOrd="0" destOrd="0" presId="urn:microsoft.com/office/officeart/2005/8/layout/lProcess2"/>
    <dgm:cxn modelId="{549942F8-542C-461C-844F-3597854A50CA}" type="presOf" srcId="{92D7C069-967F-4869-966D-6046783AB4D8}" destId="{463D8AA8-C285-40D9-B352-90BE33408BCA}" srcOrd="0" destOrd="0" presId="urn:microsoft.com/office/officeart/2005/8/layout/lProcess2"/>
    <dgm:cxn modelId="{BA0102FF-822C-4485-AA21-8D060B648022}" type="presOf" srcId="{6E94B4B3-824A-4DC0-BC70-1B924C01CDC1}" destId="{92DB8F96-64AD-4BE5-A623-95682EEFE2A9}" srcOrd="0" destOrd="0" presId="urn:microsoft.com/office/officeart/2005/8/layout/lProcess2"/>
    <dgm:cxn modelId="{4E9CC774-509D-41FA-8D31-94ECC7FCBD19}" type="presParOf" srcId="{E318415F-B4DD-49BB-9964-9A83C2C2996D}" destId="{5123D3ED-603A-467A-9E97-9F051B2438CE}" srcOrd="0" destOrd="0" presId="urn:microsoft.com/office/officeart/2005/8/layout/lProcess2"/>
    <dgm:cxn modelId="{407492C3-F9BF-4CB8-A0A2-781C1577D47C}" type="presParOf" srcId="{5123D3ED-603A-467A-9E97-9F051B2438CE}" destId="{463D8AA8-C285-40D9-B352-90BE33408BCA}" srcOrd="0" destOrd="0" presId="urn:microsoft.com/office/officeart/2005/8/layout/lProcess2"/>
    <dgm:cxn modelId="{AA504DB4-1CB9-4BBD-9CC7-78B31CDFD779}" type="presParOf" srcId="{5123D3ED-603A-467A-9E97-9F051B2438CE}" destId="{BADD5ED6-85BF-4869-A48C-88EF531B3863}" srcOrd="1" destOrd="0" presId="urn:microsoft.com/office/officeart/2005/8/layout/lProcess2"/>
    <dgm:cxn modelId="{BE964E13-F8A0-4527-AF60-26F855AD6164}" type="presParOf" srcId="{5123D3ED-603A-467A-9E97-9F051B2438CE}" destId="{88E6437F-10A4-42A2-8C7A-A42359E264AD}" srcOrd="2" destOrd="0" presId="urn:microsoft.com/office/officeart/2005/8/layout/lProcess2"/>
    <dgm:cxn modelId="{49A629EC-06B7-4971-B158-FCB1D4F14837}" type="presParOf" srcId="{88E6437F-10A4-42A2-8C7A-A42359E264AD}" destId="{0F58B70C-B42C-47B4-A653-2DF48AE58623}" srcOrd="0" destOrd="0" presId="urn:microsoft.com/office/officeart/2005/8/layout/lProcess2"/>
    <dgm:cxn modelId="{23713316-1F79-40E4-BA15-203C9F238D61}" type="presParOf" srcId="{0F58B70C-B42C-47B4-A653-2DF48AE58623}" destId="{BF69CCE8-C612-4805-89D3-ACF9EEC78183}" srcOrd="0" destOrd="0" presId="urn:microsoft.com/office/officeart/2005/8/layout/lProcess2"/>
    <dgm:cxn modelId="{905536A9-AAB6-4172-8B00-C8E22E76DE51}" type="presParOf" srcId="{0F58B70C-B42C-47B4-A653-2DF48AE58623}" destId="{4915F6CD-A196-4DC4-8D51-A7E143053AA5}" srcOrd="1" destOrd="0" presId="urn:microsoft.com/office/officeart/2005/8/layout/lProcess2"/>
    <dgm:cxn modelId="{2EFA6FCD-F421-46C0-A403-B34BC83517E6}" type="presParOf" srcId="{0F58B70C-B42C-47B4-A653-2DF48AE58623}" destId="{CE786022-C275-4AAD-9844-77CBC461E2BC}" srcOrd="2" destOrd="0" presId="urn:microsoft.com/office/officeart/2005/8/layout/lProcess2"/>
    <dgm:cxn modelId="{86027D15-EBF0-4A84-87C8-121B5F7B740A}" type="presParOf" srcId="{E318415F-B4DD-49BB-9964-9A83C2C2996D}" destId="{5240F941-70F2-44E8-AA90-F79D7D35AC79}" srcOrd="1" destOrd="0" presId="urn:microsoft.com/office/officeart/2005/8/layout/lProcess2"/>
    <dgm:cxn modelId="{64B84EE8-6180-496B-A3A8-DEA79150FA8E}" type="presParOf" srcId="{E318415F-B4DD-49BB-9964-9A83C2C2996D}" destId="{C6B24952-6437-4223-ACFB-EE0001334B37}" srcOrd="2" destOrd="0" presId="urn:microsoft.com/office/officeart/2005/8/layout/lProcess2"/>
    <dgm:cxn modelId="{0C4FD956-8159-4DB6-9D16-C3C27DC74F62}" type="presParOf" srcId="{C6B24952-6437-4223-ACFB-EE0001334B37}" destId="{659F0557-BDFD-4D48-A01D-9DB68DD2E8C7}" srcOrd="0" destOrd="0" presId="urn:microsoft.com/office/officeart/2005/8/layout/lProcess2"/>
    <dgm:cxn modelId="{38EC644A-33D6-47F1-BC57-604F71B26B9D}" type="presParOf" srcId="{C6B24952-6437-4223-ACFB-EE0001334B37}" destId="{D3E699CF-BAB6-4672-B49D-4D1A0DEA38CD}" srcOrd="1" destOrd="0" presId="urn:microsoft.com/office/officeart/2005/8/layout/lProcess2"/>
    <dgm:cxn modelId="{D90E6F4F-5313-4C75-BC0D-7920A0AB7017}" type="presParOf" srcId="{C6B24952-6437-4223-ACFB-EE0001334B37}" destId="{9986E8C1-3C97-4D96-A7B4-4725EE98C63C}" srcOrd="2" destOrd="0" presId="urn:microsoft.com/office/officeart/2005/8/layout/lProcess2"/>
    <dgm:cxn modelId="{213109A2-A73B-4BAF-8DFF-6697377630BF}" type="presParOf" srcId="{9986E8C1-3C97-4D96-A7B4-4725EE98C63C}" destId="{2869F670-7F82-447E-8DC2-506D0354F4B6}" srcOrd="0" destOrd="0" presId="urn:microsoft.com/office/officeart/2005/8/layout/lProcess2"/>
    <dgm:cxn modelId="{AF3EF4B0-2EF7-4748-91B9-A308EFA1A444}" type="presParOf" srcId="{2869F670-7F82-447E-8DC2-506D0354F4B6}" destId="{ABE33667-7A10-4440-B440-9760BC7D1CF1}" srcOrd="0" destOrd="0" presId="urn:microsoft.com/office/officeart/2005/8/layout/lProcess2"/>
    <dgm:cxn modelId="{2198D6E0-060C-4BFD-9FF1-3904F21ADB8E}" type="presParOf" srcId="{2869F670-7F82-447E-8DC2-506D0354F4B6}" destId="{6F547F74-82B9-448D-B4BC-9874737BF7AB}" srcOrd="1" destOrd="0" presId="urn:microsoft.com/office/officeart/2005/8/layout/lProcess2"/>
    <dgm:cxn modelId="{B03B5999-33D2-49EC-9F24-CE97CBB8E910}" type="presParOf" srcId="{2869F670-7F82-447E-8DC2-506D0354F4B6}" destId="{D9B57B2B-B8E4-47B1-B4F8-0BCA940F70A1}" srcOrd="2" destOrd="0" presId="urn:microsoft.com/office/officeart/2005/8/layout/lProcess2"/>
    <dgm:cxn modelId="{91203C81-4465-4909-8023-4E7532A5CA57}" type="presParOf" srcId="{E318415F-B4DD-49BB-9964-9A83C2C2996D}" destId="{E076ABF6-5EEF-4C54-9B2F-9AC46365CF0D}" srcOrd="3" destOrd="0" presId="urn:microsoft.com/office/officeart/2005/8/layout/lProcess2"/>
    <dgm:cxn modelId="{D31E5E29-6A88-4A2A-9917-07C95DEE051E}" type="presParOf" srcId="{E318415F-B4DD-49BB-9964-9A83C2C2996D}" destId="{9AD4FE4C-75AA-42BC-B765-D762E91DD10B}" srcOrd="4" destOrd="0" presId="urn:microsoft.com/office/officeart/2005/8/layout/lProcess2"/>
    <dgm:cxn modelId="{C44CCF6B-E407-4054-87F2-EB88D584CDDC}" type="presParOf" srcId="{9AD4FE4C-75AA-42BC-B765-D762E91DD10B}" destId="{6B38B126-520D-4416-8267-9FD4263E5413}" srcOrd="0" destOrd="0" presId="urn:microsoft.com/office/officeart/2005/8/layout/lProcess2"/>
    <dgm:cxn modelId="{C60FBEE9-F78A-4A04-9434-E08C76705532}" type="presParOf" srcId="{9AD4FE4C-75AA-42BC-B765-D762E91DD10B}" destId="{F7ADE427-39B5-47DA-9B2D-01B472E9000E}" srcOrd="1" destOrd="0" presId="urn:microsoft.com/office/officeart/2005/8/layout/lProcess2"/>
    <dgm:cxn modelId="{545543D9-1135-4C3B-9622-9BCEA425E8DF}" type="presParOf" srcId="{9AD4FE4C-75AA-42BC-B765-D762E91DD10B}" destId="{46C45BC1-CBE2-4DDC-8CE0-10AA226F8F6A}" srcOrd="2" destOrd="0" presId="urn:microsoft.com/office/officeart/2005/8/layout/lProcess2"/>
    <dgm:cxn modelId="{61682899-E461-4A45-9B15-EBB3D48AD4DA}" type="presParOf" srcId="{46C45BC1-CBE2-4DDC-8CE0-10AA226F8F6A}" destId="{1021C8F3-036E-4B25-B379-50442C9A4DCE}" srcOrd="0" destOrd="0" presId="urn:microsoft.com/office/officeart/2005/8/layout/lProcess2"/>
    <dgm:cxn modelId="{95A0908A-8815-46B9-B683-B7B1955E502D}" type="presParOf" srcId="{1021C8F3-036E-4B25-B379-50442C9A4DCE}" destId="{140F6E8E-19FD-4AD6-B4A7-814C324AAE2C}" srcOrd="0" destOrd="0" presId="urn:microsoft.com/office/officeart/2005/8/layout/lProcess2"/>
    <dgm:cxn modelId="{CC2E81C3-6180-4C94-B495-B50500CC88F8}" type="presParOf" srcId="{1021C8F3-036E-4B25-B379-50442C9A4DCE}" destId="{64BD3DCD-E35A-4353-ADCB-F2D71DAFDBEC}" srcOrd="1" destOrd="0" presId="urn:microsoft.com/office/officeart/2005/8/layout/lProcess2"/>
    <dgm:cxn modelId="{611C8FD6-E588-490A-9C8F-CECBF3021DF0}" type="presParOf" srcId="{1021C8F3-036E-4B25-B379-50442C9A4DCE}" destId="{92DB8F96-64AD-4BE5-A623-95682EEFE2A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C29FF8-B2CD-4589-9A39-303DB23C54D5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882E3F7F-A807-43C7-8905-3F8D51C4A91F}">
      <dgm:prSet phldrT="[Text]"/>
      <dgm:spPr/>
      <dgm:t>
        <a:bodyPr/>
        <a:lstStyle/>
        <a:p>
          <a:r>
            <a:rPr lang="en-US" b="1">
              <a:latin typeface="Trebuchet MS" panose="020B0603020202020204" pitchFamily="34" charset="0"/>
            </a:rPr>
            <a:t>SCHOLARSHIPS</a:t>
          </a:r>
        </a:p>
      </dgm:t>
    </dgm:pt>
    <dgm:pt modelId="{0C2A5A70-0828-4DB0-A6E5-776BE7449CD6}" type="parTrans" cxnId="{B5D39ACB-1AB4-4233-8565-B7492AEDE2AA}">
      <dgm:prSet/>
      <dgm:spPr/>
      <dgm:t>
        <a:bodyPr/>
        <a:lstStyle/>
        <a:p>
          <a:endParaRPr lang="en-US"/>
        </a:p>
      </dgm:t>
    </dgm:pt>
    <dgm:pt modelId="{3A0DCE29-5910-4C9E-9E37-D6375880421F}" type="sibTrans" cxnId="{B5D39ACB-1AB4-4233-8565-B7492AEDE2AA}">
      <dgm:prSet/>
      <dgm:spPr/>
      <dgm:t>
        <a:bodyPr/>
        <a:lstStyle/>
        <a:p>
          <a:endParaRPr lang="en-US"/>
        </a:p>
      </dgm:t>
    </dgm:pt>
    <dgm:pt modelId="{E509C177-1E93-418C-A2B6-BB13B73A6D42}">
      <dgm:prSet phldrT="[Text]"/>
      <dgm:spPr/>
      <dgm:t>
        <a:bodyPr/>
        <a:lstStyle/>
        <a:p>
          <a:r>
            <a:rPr lang="en-US" b="1">
              <a:latin typeface="Trebuchet MS" panose="020B0603020202020204" pitchFamily="34" charset="0"/>
            </a:rPr>
            <a:t>HONORS</a:t>
          </a:r>
        </a:p>
      </dgm:t>
    </dgm:pt>
    <dgm:pt modelId="{DDBC79BC-C650-46D8-B9F0-FC75B0D6CE75}" type="parTrans" cxnId="{20D468E8-4143-474C-ACA2-CF6166C7C3FA}">
      <dgm:prSet/>
      <dgm:spPr/>
      <dgm:t>
        <a:bodyPr/>
        <a:lstStyle/>
        <a:p>
          <a:endParaRPr lang="en-US"/>
        </a:p>
      </dgm:t>
    </dgm:pt>
    <dgm:pt modelId="{363A1548-8DC2-4855-B944-339BC5E9CBA8}" type="sibTrans" cxnId="{20D468E8-4143-474C-ACA2-CF6166C7C3FA}">
      <dgm:prSet/>
      <dgm:spPr/>
      <dgm:t>
        <a:bodyPr/>
        <a:lstStyle/>
        <a:p>
          <a:endParaRPr lang="en-US"/>
        </a:p>
      </dgm:t>
    </dgm:pt>
    <dgm:pt modelId="{939F66DE-0E9B-4448-B12E-25BACE946D28}">
      <dgm:prSet phldrT="[Text]"/>
      <dgm:spPr/>
      <dgm:t>
        <a:bodyPr/>
        <a:lstStyle/>
        <a:p>
          <a:r>
            <a:rPr lang="en-US" b="1">
              <a:latin typeface="Trebuchet MS" panose="020B0603020202020204" pitchFamily="34" charset="0"/>
            </a:rPr>
            <a:t>PARTICIPATION</a:t>
          </a:r>
        </a:p>
      </dgm:t>
    </dgm:pt>
    <dgm:pt modelId="{10CF0800-F220-4FC6-A726-22D319979B2C}" type="parTrans" cxnId="{C45DDE8F-ACC7-42B4-B1FB-FB7AB80C9170}">
      <dgm:prSet/>
      <dgm:spPr/>
      <dgm:t>
        <a:bodyPr/>
        <a:lstStyle/>
        <a:p>
          <a:endParaRPr lang="en-US"/>
        </a:p>
      </dgm:t>
    </dgm:pt>
    <dgm:pt modelId="{2E428CAE-309A-40AA-A6F3-CCD7625B3072}" type="sibTrans" cxnId="{C45DDE8F-ACC7-42B4-B1FB-FB7AB80C9170}">
      <dgm:prSet/>
      <dgm:spPr/>
      <dgm:t>
        <a:bodyPr/>
        <a:lstStyle/>
        <a:p>
          <a:endParaRPr lang="en-US"/>
        </a:p>
      </dgm:t>
    </dgm:pt>
    <dgm:pt modelId="{F9E19960-2114-4A41-B24E-AE04D70DE1D4}" type="pres">
      <dgm:prSet presAssocID="{1EC29FF8-B2CD-4589-9A39-303DB23C54D5}" presName="composite" presStyleCnt="0">
        <dgm:presLayoutVars>
          <dgm:chMax val="5"/>
          <dgm:dir/>
          <dgm:resizeHandles val="exact"/>
        </dgm:presLayoutVars>
      </dgm:prSet>
      <dgm:spPr/>
    </dgm:pt>
    <dgm:pt modelId="{3DF11BB6-1A9F-495E-848F-19ADC42E3D53}" type="pres">
      <dgm:prSet presAssocID="{882E3F7F-A807-43C7-8905-3F8D51C4A91F}" presName="circle1" presStyleLbl="lnNode1" presStyleIdx="0" presStyleCnt="3"/>
      <dgm:spPr>
        <a:solidFill>
          <a:srgbClr val="CE4C28"/>
        </a:solidFill>
      </dgm:spPr>
    </dgm:pt>
    <dgm:pt modelId="{AE58CDC9-1805-4490-9BB7-3BD8CE48EF08}" type="pres">
      <dgm:prSet presAssocID="{882E3F7F-A807-43C7-8905-3F8D51C4A91F}" presName="text1" presStyleLbl="revTx" presStyleIdx="0" presStyleCnt="3">
        <dgm:presLayoutVars>
          <dgm:bulletEnabled val="1"/>
        </dgm:presLayoutVars>
      </dgm:prSet>
      <dgm:spPr/>
    </dgm:pt>
    <dgm:pt modelId="{9079780A-11E0-46A1-8C2D-C1E9FA9A44B4}" type="pres">
      <dgm:prSet presAssocID="{882E3F7F-A807-43C7-8905-3F8D51C4A91F}" presName="line1" presStyleLbl="callout" presStyleIdx="0" presStyleCnt="6"/>
      <dgm:spPr/>
    </dgm:pt>
    <dgm:pt modelId="{0420DA89-4FA8-47EE-92CF-DF8EBB3689C2}" type="pres">
      <dgm:prSet presAssocID="{882E3F7F-A807-43C7-8905-3F8D51C4A91F}" presName="d1" presStyleLbl="callout" presStyleIdx="1" presStyleCnt="6"/>
      <dgm:spPr/>
    </dgm:pt>
    <dgm:pt modelId="{8A505C68-52D7-4937-BD6A-900D082FEA93}" type="pres">
      <dgm:prSet presAssocID="{E509C177-1E93-418C-A2B6-BB13B73A6D42}" presName="circle2" presStyleLbl="lnNode1" presStyleIdx="1" presStyleCnt="3"/>
      <dgm:spPr>
        <a:solidFill>
          <a:srgbClr val="F19027"/>
        </a:solidFill>
      </dgm:spPr>
    </dgm:pt>
    <dgm:pt modelId="{F204226E-94FF-4FFF-9958-13C35D5F38F6}" type="pres">
      <dgm:prSet presAssocID="{E509C177-1E93-418C-A2B6-BB13B73A6D42}" presName="text2" presStyleLbl="revTx" presStyleIdx="1" presStyleCnt="3">
        <dgm:presLayoutVars>
          <dgm:bulletEnabled val="1"/>
        </dgm:presLayoutVars>
      </dgm:prSet>
      <dgm:spPr/>
    </dgm:pt>
    <dgm:pt modelId="{401F0CF1-424D-4E47-8666-4A6E7A9203AB}" type="pres">
      <dgm:prSet presAssocID="{E509C177-1E93-418C-A2B6-BB13B73A6D42}" presName="line2" presStyleLbl="callout" presStyleIdx="2" presStyleCnt="6"/>
      <dgm:spPr/>
    </dgm:pt>
    <dgm:pt modelId="{226D4E40-D351-46DF-A8FC-244FE80BD680}" type="pres">
      <dgm:prSet presAssocID="{E509C177-1E93-418C-A2B6-BB13B73A6D42}" presName="d2" presStyleLbl="callout" presStyleIdx="3" presStyleCnt="6"/>
      <dgm:spPr/>
    </dgm:pt>
    <dgm:pt modelId="{A2FD9059-C798-4EFF-B6DE-5DF73CAABD7D}" type="pres">
      <dgm:prSet presAssocID="{939F66DE-0E9B-4448-B12E-25BACE946D28}" presName="circle3" presStyleLbl="lnNode1" presStyleIdx="2" presStyleCnt="3"/>
      <dgm:spPr>
        <a:solidFill>
          <a:srgbClr val="F8CC2B"/>
        </a:solidFill>
      </dgm:spPr>
    </dgm:pt>
    <dgm:pt modelId="{21F5DC66-A9E6-458C-92AE-66D1C44A56DC}" type="pres">
      <dgm:prSet presAssocID="{939F66DE-0E9B-4448-B12E-25BACE946D28}" presName="text3" presStyleLbl="revTx" presStyleIdx="2" presStyleCnt="3">
        <dgm:presLayoutVars>
          <dgm:bulletEnabled val="1"/>
        </dgm:presLayoutVars>
      </dgm:prSet>
      <dgm:spPr/>
    </dgm:pt>
    <dgm:pt modelId="{52CF3CA1-04DD-4A12-BFF3-463A67BAEE24}" type="pres">
      <dgm:prSet presAssocID="{939F66DE-0E9B-4448-B12E-25BACE946D28}" presName="line3" presStyleLbl="callout" presStyleIdx="4" presStyleCnt="6"/>
      <dgm:spPr/>
    </dgm:pt>
    <dgm:pt modelId="{A90514F4-02EB-410E-857F-0DF0624825ED}" type="pres">
      <dgm:prSet presAssocID="{939F66DE-0E9B-4448-B12E-25BACE946D28}" presName="d3" presStyleLbl="callout" presStyleIdx="5" presStyleCnt="6"/>
      <dgm:spPr/>
    </dgm:pt>
  </dgm:ptLst>
  <dgm:cxnLst>
    <dgm:cxn modelId="{77D64D39-01C8-40EC-9B6C-D9D0243C8BFE}" type="presOf" srcId="{1EC29FF8-B2CD-4589-9A39-303DB23C54D5}" destId="{F9E19960-2114-4A41-B24E-AE04D70DE1D4}" srcOrd="0" destOrd="0" presId="urn:microsoft.com/office/officeart/2005/8/layout/target1"/>
    <dgm:cxn modelId="{C45DDE8F-ACC7-42B4-B1FB-FB7AB80C9170}" srcId="{1EC29FF8-B2CD-4589-9A39-303DB23C54D5}" destId="{939F66DE-0E9B-4448-B12E-25BACE946D28}" srcOrd="2" destOrd="0" parTransId="{10CF0800-F220-4FC6-A726-22D319979B2C}" sibTransId="{2E428CAE-309A-40AA-A6F3-CCD7625B3072}"/>
    <dgm:cxn modelId="{08C53EAD-3B06-4DBE-92A8-8BD6A1B92B38}" type="presOf" srcId="{939F66DE-0E9B-4448-B12E-25BACE946D28}" destId="{21F5DC66-A9E6-458C-92AE-66D1C44A56DC}" srcOrd="0" destOrd="0" presId="urn:microsoft.com/office/officeart/2005/8/layout/target1"/>
    <dgm:cxn modelId="{1E25B7BB-E672-4835-9E53-A86D7E7EA6AF}" type="presOf" srcId="{E509C177-1E93-418C-A2B6-BB13B73A6D42}" destId="{F204226E-94FF-4FFF-9958-13C35D5F38F6}" srcOrd="0" destOrd="0" presId="urn:microsoft.com/office/officeart/2005/8/layout/target1"/>
    <dgm:cxn modelId="{B5D39ACB-1AB4-4233-8565-B7492AEDE2AA}" srcId="{1EC29FF8-B2CD-4589-9A39-303DB23C54D5}" destId="{882E3F7F-A807-43C7-8905-3F8D51C4A91F}" srcOrd="0" destOrd="0" parTransId="{0C2A5A70-0828-4DB0-A6E5-776BE7449CD6}" sibTransId="{3A0DCE29-5910-4C9E-9E37-D6375880421F}"/>
    <dgm:cxn modelId="{20D468E8-4143-474C-ACA2-CF6166C7C3FA}" srcId="{1EC29FF8-B2CD-4589-9A39-303DB23C54D5}" destId="{E509C177-1E93-418C-A2B6-BB13B73A6D42}" srcOrd="1" destOrd="0" parTransId="{DDBC79BC-C650-46D8-B9F0-FC75B0D6CE75}" sibTransId="{363A1548-8DC2-4855-B944-339BC5E9CBA8}"/>
    <dgm:cxn modelId="{AF089BFF-DBB5-442A-9B3F-1D7345E18AC5}" type="presOf" srcId="{882E3F7F-A807-43C7-8905-3F8D51C4A91F}" destId="{AE58CDC9-1805-4490-9BB7-3BD8CE48EF08}" srcOrd="0" destOrd="0" presId="urn:microsoft.com/office/officeart/2005/8/layout/target1"/>
    <dgm:cxn modelId="{24C183F3-114E-4ECE-B29B-722D17559743}" type="presParOf" srcId="{F9E19960-2114-4A41-B24E-AE04D70DE1D4}" destId="{3DF11BB6-1A9F-495E-848F-19ADC42E3D53}" srcOrd="0" destOrd="0" presId="urn:microsoft.com/office/officeart/2005/8/layout/target1"/>
    <dgm:cxn modelId="{F21C8833-62B6-4764-BF1A-F60083166640}" type="presParOf" srcId="{F9E19960-2114-4A41-B24E-AE04D70DE1D4}" destId="{AE58CDC9-1805-4490-9BB7-3BD8CE48EF08}" srcOrd="1" destOrd="0" presId="urn:microsoft.com/office/officeart/2005/8/layout/target1"/>
    <dgm:cxn modelId="{7A7BB5C0-B1B6-4A97-9B91-140ABAA3F8EB}" type="presParOf" srcId="{F9E19960-2114-4A41-B24E-AE04D70DE1D4}" destId="{9079780A-11E0-46A1-8C2D-C1E9FA9A44B4}" srcOrd="2" destOrd="0" presId="urn:microsoft.com/office/officeart/2005/8/layout/target1"/>
    <dgm:cxn modelId="{B1DF095A-F35B-4DD6-ABA8-EB86207BA19E}" type="presParOf" srcId="{F9E19960-2114-4A41-B24E-AE04D70DE1D4}" destId="{0420DA89-4FA8-47EE-92CF-DF8EBB3689C2}" srcOrd="3" destOrd="0" presId="urn:microsoft.com/office/officeart/2005/8/layout/target1"/>
    <dgm:cxn modelId="{DA6CF6BF-0EF1-41EE-B71C-5ABE929570D8}" type="presParOf" srcId="{F9E19960-2114-4A41-B24E-AE04D70DE1D4}" destId="{8A505C68-52D7-4937-BD6A-900D082FEA93}" srcOrd="4" destOrd="0" presId="urn:microsoft.com/office/officeart/2005/8/layout/target1"/>
    <dgm:cxn modelId="{3963F623-6BCA-407D-9804-0EC48BCD7DD7}" type="presParOf" srcId="{F9E19960-2114-4A41-B24E-AE04D70DE1D4}" destId="{F204226E-94FF-4FFF-9958-13C35D5F38F6}" srcOrd="5" destOrd="0" presId="urn:microsoft.com/office/officeart/2005/8/layout/target1"/>
    <dgm:cxn modelId="{372B8DB1-5BD9-4771-8DA0-8831B38BDC08}" type="presParOf" srcId="{F9E19960-2114-4A41-B24E-AE04D70DE1D4}" destId="{401F0CF1-424D-4E47-8666-4A6E7A9203AB}" srcOrd="6" destOrd="0" presId="urn:microsoft.com/office/officeart/2005/8/layout/target1"/>
    <dgm:cxn modelId="{E506405B-0230-4FAC-AE16-2F9B162D77CD}" type="presParOf" srcId="{F9E19960-2114-4A41-B24E-AE04D70DE1D4}" destId="{226D4E40-D351-46DF-A8FC-244FE80BD680}" srcOrd="7" destOrd="0" presId="urn:microsoft.com/office/officeart/2005/8/layout/target1"/>
    <dgm:cxn modelId="{51A264DE-4B1E-4A2B-B138-2D009829D7B4}" type="presParOf" srcId="{F9E19960-2114-4A41-B24E-AE04D70DE1D4}" destId="{A2FD9059-C798-4EFF-B6DE-5DF73CAABD7D}" srcOrd="8" destOrd="0" presId="urn:microsoft.com/office/officeart/2005/8/layout/target1"/>
    <dgm:cxn modelId="{22FA624E-A519-4115-B991-BF4A0133A1E0}" type="presParOf" srcId="{F9E19960-2114-4A41-B24E-AE04D70DE1D4}" destId="{21F5DC66-A9E6-458C-92AE-66D1C44A56DC}" srcOrd="9" destOrd="0" presId="urn:microsoft.com/office/officeart/2005/8/layout/target1"/>
    <dgm:cxn modelId="{61F0AD86-FCA7-449B-B6FA-835C2711F358}" type="presParOf" srcId="{F9E19960-2114-4A41-B24E-AE04D70DE1D4}" destId="{52CF3CA1-04DD-4A12-BFF3-463A67BAEE24}" srcOrd="10" destOrd="0" presId="urn:microsoft.com/office/officeart/2005/8/layout/target1"/>
    <dgm:cxn modelId="{91ABD091-71B4-4273-B2C3-B5CF9EEFB8F7}" type="presParOf" srcId="{F9E19960-2114-4A41-B24E-AE04D70DE1D4}" destId="{A90514F4-02EB-410E-857F-0DF0624825ED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D8AA8-C285-40D9-B352-90BE33408BCA}">
      <dsp:nvSpPr>
        <dsp:cNvPr id="0" name=""/>
        <dsp:cNvSpPr/>
      </dsp:nvSpPr>
      <dsp:spPr>
        <a:xfrm>
          <a:off x="1246" y="0"/>
          <a:ext cx="3240732" cy="6262594"/>
        </a:xfrm>
        <a:prstGeom prst="roundRect">
          <a:avLst>
            <a:gd name="adj" fmla="val 10000"/>
          </a:avLst>
        </a:prstGeom>
        <a:solidFill>
          <a:srgbClr val="1A125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>
              <a:solidFill>
                <a:schemeClr val="bg1"/>
              </a:solidFill>
              <a:latin typeface="Trebuchet MS" panose="020B0603020202020204" pitchFamily="34" charset="0"/>
            </a:rPr>
            <a:t>IMPACT</a:t>
          </a:r>
        </a:p>
      </dsp:txBody>
      <dsp:txXfrm>
        <a:off x="1246" y="0"/>
        <a:ext cx="3240732" cy="1878778"/>
      </dsp:txXfrm>
    </dsp:sp>
    <dsp:sp modelId="{BF69CCE8-C612-4805-89D3-ACF9EEC78183}">
      <dsp:nvSpPr>
        <dsp:cNvPr id="0" name=""/>
        <dsp:cNvSpPr/>
      </dsp:nvSpPr>
      <dsp:spPr>
        <a:xfrm>
          <a:off x="325319" y="1880613"/>
          <a:ext cx="2592585" cy="1888258"/>
        </a:xfrm>
        <a:prstGeom prst="roundRect">
          <a:avLst>
            <a:gd name="adj" fmla="val 10000"/>
          </a:avLst>
        </a:prstGeom>
        <a:solidFill>
          <a:srgbClr val="F8CC2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$1,000</a:t>
          </a:r>
        </a:p>
      </dsp:txBody>
      <dsp:txXfrm>
        <a:off x="380624" y="1935918"/>
        <a:ext cx="2481975" cy="1777648"/>
      </dsp:txXfrm>
    </dsp:sp>
    <dsp:sp modelId="{CE786022-C275-4AAD-9844-77CBC461E2BC}">
      <dsp:nvSpPr>
        <dsp:cNvPr id="0" name=""/>
        <dsp:cNvSpPr/>
      </dsp:nvSpPr>
      <dsp:spPr>
        <a:xfrm>
          <a:off x="325319" y="4059372"/>
          <a:ext cx="2592585" cy="1888258"/>
        </a:xfrm>
        <a:prstGeom prst="roundRect">
          <a:avLst>
            <a:gd name="adj" fmla="val 10000"/>
          </a:avLst>
        </a:prstGeom>
        <a:solidFill>
          <a:srgbClr val="F8CC2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Community service</a:t>
          </a:r>
        </a:p>
      </dsp:txBody>
      <dsp:txXfrm>
        <a:off x="380624" y="4114677"/>
        <a:ext cx="2481975" cy="1777648"/>
      </dsp:txXfrm>
    </dsp:sp>
    <dsp:sp modelId="{659F0557-BDFD-4D48-A01D-9DB68DD2E8C7}">
      <dsp:nvSpPr>
        <dsp:cNvPr id="0" name=""/>
        <dsp:cNvSpPr/>
      </dsp:nvSpPr>
      <dsp:spPr>
        <a:xfrm>
          <a:off x="3485033" y="0"/>
          <a:ext cx="3240732" cy="6262594"/>
        </a:xfrm>
        <a:prstGeom prst="roundRect">
          <a:avLst>
            <a:gd name="adj" fmla="val 10000"/>
          </a:avLst>
        </a:prstGeom>
        <a:solidFill>
          <a:srgbClr val="1A125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>
              <a:solidFill>
                <a:schemeClr val="bg1"/>
              </a:solidFill>
              <a:latin typeface="Trebuchet MS" panose="020B0603020202020204" pitchFamily="34" charset="0"/>
            </a:rPr>
            <a:t>DONOR</a:t>
          </a:r>
        </a:p>
      </dsp:txBody>
      <dsp:txXfrm>
        <a:off x="3485033" y="0"/>
        <a:ext cx="3240732" cy="1878778"/>
      </dsp:txXfrm>
    </dsp:sp>
    <dsp:sp modelId="{ABE33667-7A10-4440-B440-9760BC7D1CF1}">
      <dsp:nvSpPr>
        <dsp:cNvPr id="0" name=""/>
        <dsp:cNvSpPr/>
      </dsp:nvSpPr>
      <dsp:spPr>
        <a:xfrm>
          <a:off x="3809107" y="1880613"/>
          <a:ext cx="2592585" cy="1888258"/>
        </a:xfrm>
        <a:prstGeom prst="roundRect">
          <a:avLst>
            <a:gd name="adj" fmla="val 10000"/>
          </a:avLst>
        </a:prstGeom>
        <a:solidFill>
          <a:srgbClr val="F190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$500 - $5,000</a:t>
          </a:r>
        </a:p>
      </dsp:txBody>
      <dsp:txXfrm>
        <a:off x="3864412" y="1935918"/>
        <a:ext cx="2481975" cy="1777648"/>
      </dsp:txXfrm>
    </dsp:sp>
    <dsp:sp modelId="{D9B57B2B-B8E4-47B1-B4F8-0BCA940F70A1}">
      <dsp:nvSpPr>
        <dsp:cNvPr id="0" name=""/>
        <dsp:cNvSpPr/>
      </dsp:nvSpPr>
      <dsp:spPr>
        <a:xfrm>
          <a:off x="3809107" y="4059372"/>
          <a:ext cx="2592585" cy="1888258"/>
        </a:xfrm>
        <a:prstGeom prst="roundRect">
          <a:avLst>
            <a:gd name="adj" fmla="val 10000"/>
          </a:avLst>
        </a:prstGeom>
        <a:solidFill>
          <a:srgbClr val="F190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Varying criteria</a:t>
          </a:r>
        </a:p>
      </dsp:txBody>
      <dsp:txXfrm>
        <a:off x="3864412" y="4114677"/>
        <a:ext cx="2481975" cy="1777648"/>
      </dsp:txXfrm>
    </dsp:sp>
    <dsp:sp modelId="{6B38B126-520D-4416-8267-9FD4263E5413}">
      <dsp:nvSpPr>
        <dsp:cNvPr id="0" name=""/>
        <dsp:cNvSpPr/>
      </dsp:nvSpPr>
      <dsp:spPr>
        <a:xfrm>
          <a:off x="6970067" y="0"/>
          <a:ext cx="3240732" cy="6262594"/>
        </a:xfrm>
        <a:prstGeom prst="roundRect">
          <a:avLst>
            <a:gd name="adj" fmla="val 10000"/>
          </a:avLst>
        </a:prstGeom>
        <a:solidFill>
          <a:srgbClr val="1A125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>
              <a:solidFill>
                <a:schemeClr val="bg1"/>
              </a:solidFill>
              <a:latin typeface="Trebuchet MS" panose="020B0603020202020204" pitchFamily="34" charset="0"/>
            </a:rPr>
            <a:t>FOUNDATION</a:t>
          </a:r>
        </a:p>
      </dsp:txBody>
      <dsp:txXfrm>
        <a:off x="6970067" y="0"/>
        <a:ext cx="3240732" cy="1878778"/>
      </dsp:txXfrm>
    </dsp:sp>
    <dsp:sp modelId="{140F6E8E-19FD-4AD6-B4A7-814C324AAE2C}">
      <dsp:nvSpPr>
        <dsp:cNvPr id="0" name=""/>
        <dsp:cNvSpPr/>
      </dsp:nvSpPr>
      <dsp:spPr>
        <a:xfrm>
          <a:off x="7292894" y="1880613"/>
          <a:ext cx="2592585" cy="1888258"/>
        </a:xfrm>
        <a:prstGeom prst="roundRect">
          <a:avLst>
            <a:gd name="adj" fmla="val 10000"/>
          </a:avLst>
        </a:prstGeom>
        <a:solidFill>
          <a:srgbClr val="CE4C2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$1,000</a:t>
          </a:r>
        </a:p>
      </dsp:txBody>
      <dsp:txXfrm>
        <a:off x="7348199" y="1935918"/>
        <a:ext cx="2481975" cy="1777648"/>
      </dsp:txXfrm>
    </dsp:sp>
    <dsp:sp modelId="{92DB8F96-64AD-4BE5-A623-95682EEFE2A9}">
      <dsp:nvSpPr>
        <dsp:cNvPr id="0" name=""/>
        <dsp:cNvSpPr/>
      </dsp:nvSpPr>
      <dsp:spPr>
        <a:xfrm>
          <a:off x="7292894" y="4059372"/>
          <a:ext cx="2592585" cy="1888258"/>
        </a:xfrm>
        <a:prstGeom prst="roundRect">
          <a:avLst>
            <a:gd name="adj" fmla="val 10000"/>
          </a:avLst>
        </a:prstGeom>
        <a:solidFill>
          <a:srgbClr val="CE4C2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Financial need</a:t>
          </a:r>
        </a:p>
      </dsp:txBody>
      <dsp:txXfrm>
        <a:off x="7348199" y="4114677"/>
        <a:ext cx="2481975" cy="1777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D9059-C798-4EFF-B6DE-5DF73CAABD7D}">
      <dsp:nvSpPr>
        <dsp:cNvPr id="0" name=""/>
        <dsp:cNvSpPr/>
      </dsp:nvSpPr>
      <dsp:spPr>
        <a:xfrm>
          <a:off x="2371725" y="2190749"/>
          <a:ext cx="6572249" cy="6572249"/>
        </a:xfrm>
        <a:prstGeom prst="ellipse">
          <a:avLst/>
        </a:prstGeom>
        <a:solidFill>
          <a:srgbClr val="F8CC2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05C68-52D7-4937-BD6A-900D082FEA93}">
      <dsp:nvSpPr>
        <dsp:cNvPr id="0" name=""/>
        <dsp:cNvSpPr/>
      </dsp:nvSpPr>
      <dsp:spPr>
        <a:xfrm>
          <a:off x="3686175" y="3505199"/>
          <a:ext cx="3943349" cy="3943349"/>
        </a:xfrm>
        <a:prstGeom prst="ellipse">
          <a:avLst/>
        </a:prstGeom>
        <a:solidFill>
          <a:srgbClr val="F190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11BB6-1A9F-495E-848F-19ADC42E3D53}">
      <dsp:nvSpPr>
        <dsp:cNvPr id="0" name=""/>
        <dsp:cNvSpPr/>
      </dsp:nvSpPr>
      <dsp:spPr>
        <a:xfrm>
          <a:off x="5000625" y="4819649"/>
          <a:ext cx="1314449" cy="1314449"/>
        </a:xfrm>
        <a:prstGeom prst="ellipse">
          <a:avLst/>
        </a:prstGeom>
        <a:solidFill>
          <a:srgbClr val="CE4C2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8CDC9-1805-4490-9BB7-3BD8CE48EF08}">
      <dsp:nvSpPr>
        <dsp:cNvPr id="0" name=""/>
        <dsp:cNvSpPr/>
      </dsp:nvSpPr>
      <dsp:spPr>
        <a:xfrm>
          <a:off x="10039349" y="0"/>
          <a:ext cx="3286124" cy="191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43180" bIns="4318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>
              <a:latin typeface="Trebuchet MS" panose="020B0603020202020204" pitchFamily="34" charset="0"/>
            </a:rPr>
            <a:t>SCHOLARSHIPS</a:t>
          </a:r>
        </a:p>
      </dsp:txBody>
      <dsp:txXfrm>
        <a:off x="10039349" y="0"/>
        <a:ext cx="3286124" cy="1916906"/>
      </dsp:txXfrm>
    </dsp:sp>
    <dsp:sp modelId="{9079780A-11E0-46A1-8C2D-C1E9FA9A44B4}">
      <dsp:nvSpPr>
        <dsp:cNvPr id="0" name=""/>
        <dsp:cNvSpPr/>
      </dsp:nvSpPr>
      <dsp:spPr>
        <a:xfrm>
          <a:off x="9217818" y="958453"/>
          <a:ext cx="8215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0DA89-4FA8-47EE-92CF-DF8EBB3689C2}">
      <dsp:nvSpPr>
        <dsp:cNvPr id="0" name=""/>
        <dsp:cNvSpPr/>
      </dsp:nvSpPr>
      <dsp:spPr>
        <a:xfrm rot="5400000">
          <a:off x="5177528" y="1439870"/>
          <a:ext cx="4517325" cy="355668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4226E-94FF-4FFF-9958-13C35D5F38F6}">
      <dsp:nvSpPr>
        <dsp:cNvPr id="0" name=""/>
        <dsp:cNvSpPr/>
      </dsp:nvSpPr>
      <dsp:spPr>
        <a:xfrm>
          <a:off x="10039349" y="1916906"/>
          <a:ext cx="3286124" cy="191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43180" bIns="4318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>
              <a:latin typeface="Trebuchet MS" panose="020B0603020202020204" pitchFamily="34" charset="0"/>
            </a:rPr>
            <a:t>HONORS</a:t>
          </a:r>
        </a:p>
      </dsp:txBody>
      <dsp:txXfrm>
        <a:off x="10039349" y="1916906"/>
        <a:ext cx="3286124" cy="1916906"/>
      </dsp:txXfrm>
    </dsp:sp>
    <dsp:sp modelId="{401F0CF1-424D-4E47-8666-4A6E7A9203AB}">
      <dsp:nvSpPr>
        <dsp:cNvPr id="0" name=""/>
        <dsp:cNvSpPr/>
      </dsp:nvSpPr>
      <dsp:spPr>
        <a:xfrm>
          <a:off x="9217818" y="2875359"/>
          <a:ext cx="8215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D4E40-D351-46DF-A8FC-244FE80BD680}">
      <dsp:nvSpPr>
        <dsp:cNvPr id="0" name=""/>
        <dsp:cNvSpPr/>
      </dsp:nvSpPr>
      <dsp:spPr>
        <a:xfrm rot="5400000">
          <a:off x="6147154" y="3326872"/>
          <a:ext cx="3520096" cy="261465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5DC66-A9E6-458C-92AE-66D1C44A56DC}">
      <dsp:nvSpPr>
        <dsp:cNvPr id="0" name=""/>
        <dsp:cNvSpPr/>
      </dsp:nvSpPr>
      <dsp:spPr>
        <a:xfrm>
          <a:off x="10039349" y="3833812"/>
          <a:ext cx="3286124" cy="191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43180" bIns="4318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>
              <a:latin typeface="Trebuchet MS" panose="020B0603020202020204" pitchFamily="34" charset="0"/>
            </a:rPr>
            <a:t>PARTICIPATION</a:t>
          </a:r>
        </a:p>
      </dsp:txBody>
      <dsp:txXfrm>
        <a:off x="10039349" y="3833812"/>
        <a:ext cx="3286124" cy="1916906"/>
      </dsp:txXfrm>
    </dsp:sp>
    <dsp:sp modelId="{52CF3CA1-04DD-4A12-BFF3-463A67BAEE24}">
      <dsp:nvSpPr>
        <dsp:cNvPr id="0" name=""/>
        <dsp:cNvSpPr/>
      </dsp:nvSpPr>
      <dsp:spPr>
        <a:xfrm>
          <a:off x="9217818" y="4792265"/>
          <a:ext cx="8215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0514F4-02EB-410E-857F-0DF0624825ED}">
      <dsp:nvSpPr>
        <dsp:cNvPr id="0" name=""/>
        <dsp:cNvSpPr/>
      </dsp:nvSpPr>
      <dsp:spPr>
        <a:xfrm rot="5400000">
          <a:off x="7117984" y="5212341"/>
          <a:ext cx="2514980" cy="167263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handleredfoundation.or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handleredfoundation.org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99180" y="6292690"/>
            <a:ext cx="12886233" cy="961362"/>
            <a:chOff x="0" y="0"/>
            <a:chExt cx="2944827" cy="2196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44827" cy="219695"/>
            </a:xfrm>
            <a:custGeom>
              <a:avLst/>
              <a:gdLst/>
              <a:ahLst/>
              <a:cxnLst/>
              <a:rect l="l" t="t" r="r" b="b"/>
              <a:pathLst>
                <a:path w="2944827" h="219695">
                  <a:moveTo>
                    <a:pt x="0" y="0"/>
                  </a:moveTo>
                  <a:lnTo>
                    <a:pt x="2944827" y="0"/>
                  </a:lnTo>
                  <a:lnTo>
                    <a:pt x="2944827" y="219695"/>
                  </a:lnTo>
                  <a:lnTo>
                    <a:pt x="0" y="219695"/>
                  </a:lnTo>
                  <a:close/>
                </a:path>
              </a:pathLst>
            </a:custGeom>
            <a:solidFill>
              <a:srgbClr val="1A12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944827" cy="2768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88"/>
                </a:lnSpc>
              </a:pPr>
              <a:r>
                <a:rPr lang="en-US" sz="3600" spc="247">
                  <a:solidFill>
                    <a:srgbClr val="FFFFFF"/>
                  </a:solidFill>
                  <a:latin typeface="Helvetica"/>
                </a:rPr>
                <a:t>2024-2025</a:t>
              </a:r>
            </a:p>
          </p:txBody>
        </p:sp>
      </p:grpSp>
      <p:sp>
        <p:nvSpPr>
          <p:cNvPr id="5" name="Freeform 5"/>
          <p:cNvSpPr/>
          <p:nvPr/>
        </p:nvSpPr>
        <p:spPr>
          <a:xfrm rot="-10800000">
            <a:off x="10604034" y="4024149"/>
            <a:ext cx="7938319" cy="6459807"/>
          </a:xfrm>
          <a:custGeom>
            <a:avLst/>
            <a:gdLst/>
            <a:ahLst/>
            <a:cxnLst/>
            <a:rect l="l" t="t" r="r" b="b"/>
            <a:pathLst>
              <a:path w="7938319" h="6459807">
                <a:moveTo>
                  <a:pt x="0" y="0"/>
                </a:moveTo>
                <a:lnTo>
                  <a:pt x="7938319" y="0"/>
                </a:lnTo>
                <a:lnTo>
                  <a:pt x="7938319" y="6459807"/>
                </a:lnTo>
                <a:lnTo>
                  <a:pt x="0" y="64598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296249" y="4093355"/>
            <a:ext cx="15039368" cy="2321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847"/>
              </a:lnSpc>
              <a:spcBef>
                <a:spcPct val="0"/>
              </a:spcBef>
            </a:pPr>
            <a:r>
              <a:rPr lang="en-US" sz="14176" b="1">
                <a:solidFill>
                  <a:srgbClr val="CE4C28"/>
                </a:solidFill>
                <a:latin typeface="Trebuchet MS" panose="020B0603020202020204" pitchFamily="34" charset="0"/>
              </a:rPr>
              <a:t>SCHOLARSHIPS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99180" y="3483327"/>
            <a:ext cx="12886233" cy="695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6"/>
              </a:lnSpc>
              <a:spcBef>
                <a:spcPct val="0"/>
              </a:spcBef>
            </a:pPr>
            <a:r>
              <a:rPr lang="en-US" sz="4178" spc="355">
                <a:solidFill>
                  <a:srgbClr val="1A125B"/>
                </a:solidFill>
                <a:latin typeface="Merriweather"/>
              </a:rPr>
              <a:t>CHANDLER EDUCATION FOUNDATION</a:t>
            </a:r>
          </a:p>
        </p:txBody>
      </p:sp>
      <p:sp>
        <p:nvSpPr>
          <p:cNvPr id="8" name="Freeform 8"/>
          <p:cNvSpPr/>
          <p:nvPr/>
        </p:nvSpPr>
        <p:spPr>
          <a:xfrm>
            <a:off x="-282498" y="-237241"/>
            <a:ext cx="7938319" cy="6459807"/>
          </a:xfrm>
          <a:custGeom>
            <a:avLst/>
            <a:gdLst/>
            <a:ahLst/>
            <a:cxnLst/>
            <a:rect l="l" t="t" r="r" b="b"/>
            <a:pathLst>
              <a:path w="7938319" h="6459807">
                <a:moveTo>
                  <a:pt x="0" y="0"/>
                </a:moveTo>
                <a:lnTo>
                  <a:pt x="7938319" y="0"/>
                </a:lnTo>
                <a:lnTo>
                  <a:pt x="7938319" y="6459808"/>
                </a:lnTo>
                <a:lnTo>
                  <a:pt x="0" y="64598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000408" y="705479"/>
            <a:ext cx="2287183" cy="2287183"/>
          </a:xfrm>
          <a:custGeom>
            <a:avLst/>
            <a:gdLst/>
            <a:ahLst/>
            <a:cxnLst/>
            <a:rect l="l" t="t" r="r" b="b"/>
            <a:pathLst>
              <a:path w="2287183" h="2287183">
                <a:moveTo>
                  <a:pt x="0" y="0"/>
                </a:moveTo>
                <a:lnTo>
                  <a:pt x="2287184" y="0"/>
                </a:lnTo>
                <a:lnTo>
                  <a:pt x="2287184" y="2287184"/>
                </a:lnTo>
                <a:lnTo>
                  <a:pt x="0" y="22871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10800000">
            <a:off x="8077769" y="0"/>
            <a:ext cx="10218697" cy="5281628"/>
          </a:xfrm>
          <a:custGeom>
            <a:avLst/>
            <a:gdLst/>
            <a:ahLst/>
            <a:cxnLst/>
            <a:rect l="l" t="t" r="r" b="b"/>
            <a:pathLst>
              <a:path w="10218697" h="10044128">
                <a:moveTo>
                  <a:pt x="0" y="0"/>
                </a:moveTo>
                <a:lnTo>
                  <a:pt x="10218697" y="0"/>
                </a:lnTo>
                <a:lnTo>
                  <a:pt x="10218697" y="10044127"/>
                </a:lnTo>
                <a:lnTo>
                  <a:pt x="0" y="10044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1" b="-901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914400" y="952500"/>
            <a:ext cx="9468402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5500">
                <a:solidFill>
                  <a:srgbClr val="1A125B"/>
                </a:solidFill>
                <a:latin typeface="Merriweather" panose="00000500000000000000" pitchFamily="2" charset="0"/>
              </a:rPr>
              <a:t>STUDENT DASHBOARD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22B941EE-6ABF-709E-CCAA-77D81E1E18C0}"/>
              </a:ext>
            </a:extLst>
          </p:cNvPr>
          <p:cNvSpPr txBox="1"/>
          <p:nvPr/>
        </p:nvSpPr>
        <p:spPr>
          <a:xfrm>
            <a:off x="6819671" y="3068111"/>
            <a:ext cx="10439400" cy="5804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1465" lvl="1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Summary of your IMPACT criteria to date.</a:t>
            </a:r>
          </a:p>
          <a:p>
            <a:pPr marL="291465" lvl="1">
              <a:lnSpc>
                <a:spcPts val="3779"/>
              </a:lnSpc>
            </a:pPr>
            <a:endParaRPr lang="en-US" sz="2700">
              <a:solidFill>
                <a:srgbClr val="000000"/>
              </a:solidFill>
              <a:latin typeface="Helvetica"/>
            </a:endParaRPr>
          </a:p>
          <a:p>
            <a:pPr marL="291465" lvl="1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Navigation buttons:</a:t>
            </a:r>
          </a:p>
          <a:p>
            <a:pPr marL="748665" lvl="1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Add activity = submit hours</a:t>
            </a:r>
          </a:p>
          <a:p>
            <a:pPr marL="748665" lvl="1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Pending = hours that have been submitted but not yet reviewed</a:t>
            </a:r>
          </a:p>
          <a:p>
            <a:pPr marL="748665" lvl="1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Approved = chronological record of all approved hours</a:t>
            </a:r>
          </a:p>
          <a:p>
            <a:pPr marL="748665" lvl="1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Declined = chronological record of all declined hours</a:t>
            </a:r>
          </a:p>
          <a:p>
            <a:pPr marL="748665" lvl="1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Needs Attention = CEF staff have asked follow up questions about a submission that need to be answered before hours can be approved. </a:t>
            </a:r>
          </a:p>
          <a:p>
            <a:pPr marL="748665" lvl="1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IMPACT Criteria = reminder of the requirements and process for the program. 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83926E-04DF-BA45-7D2B-77F5B31ACF72}"/>
              </a:ext>
            </a:extLst>
          </p:cNvPr>
          <p:cNvGrpSpPr/>
          <p:nvPr/>
        </p:nvGrpSpPr>
        <p:grpSpPr>
          <a:xfrm>
            <a:off x="1697984" y="2247900"/>
            <a:ext cx="4237150" cy="7445155"/>
            <a:chOff x="1697984" y="2247900"/>
            <a:chExt cx="4237150" cy="7445155"/>
          </a:xfrm>
        </p:grpSpPr>
        <p:pic>
          <p:nvPicPr>
            <p:cNvPr id="11" name="Picture 10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31FE0E3-D698-24DC-77CE-1D843AE7BE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10" b="13333"/>
            <a:stretch/>
          </p:blipFill>
          <p:spPr>
            <a:xfrm>
              <a:off x="1697984" y="2247900"/>
              <a:ext cx="4237150" cy="744515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7D4B19-49BD-15AE-2CF6-656A75FEFB9A}"/>
                </a:ext>
              </a:extLst>
            </p:cNvPr>
            <p:cNvSpPr/>
            <p:nvPr/>
          </p:nvSpPr>
          <p:spPr>
            <a:xfrm>
              <a:off x="2514600" y="4610100"/>
              <a:ext cx="2590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5434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16200000">
            <a:off x="9356737" y="1355737"/>
            <a:ext cx="10218697" cy="7643829"/>
          </a:xfrm>
          <a:custGeom>
            <a:avLst/>
            <a:gdLst/>
            <a:ahLst/>
            <a:cxnLst/>
            <a:rect l="l" t="t" r="r" b="b"/>
            <a:pathLst>
              <a:path w="10218697" h="10044128">
                <a:moveTo>
                  <a:pt x="0" y="0"/>
                </a:moveTo>
                <a:lnTo>
                  <a:pt x="10218697" y="0"/>
                </a:lnTo>
                <a:lnTo>
                  <a:pt x="10218697" y="10044127"/>
                </a:lnTo>
                <a:lnTo>
                  <a:pt x="0" y="10044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1" b="-901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914400" y="952500"/>
            <a:ext cx="9468402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5500">
                <a:solidFill>
                  <a:srgbClr val="1A125B"/>
                </a:solidFill>
                <a:latin typeface="Merriweather" panose="00000500000000000000" pitchFamily="2" charset="0"/>
              </a:rPr>
              <a:t>HOURS SUBMISSION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22B941EE-6ABF-709E-CCAA-77D81E1E18C0}"/>
              </a:ext>
            </a:extLst>
          </p:cNvPr>
          <p:cNvSpPr txBox="1"/>
          <p:nvPr/>
        </p:nvSpPr>
        <p:spPr>
          <a:xfrm>
            <a:off x="6324600" y="3086100"/>
            <a:ext cx="10439400" cy="4830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1465" lvl="1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When submitting hours:</a:t>
            </a:r>
          </a:p>
          <a:p>
            <a:pPr marL="291465" lvl="1">
              <a:lnSpc>
                <a:spcPts val="3779"/>
              </a:lnSpc>
            </a:pPr>
            <a:endParaRPr lang="en-US" sz="2700">
              <a:solidFill>
                <a:srgbClr val="000000"/>
              </a:solidFill>
              <a:latin typeface="Helvetica"/>
            </a:endParaRPr>
          </a:p>
          <a:p>
            <a:pPr marL="748665" lvl="1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Only hours conducted during the current academic year are accepted. </a:t>
            </a:r>
          </a:p>
          <a:p>
            <a:pPr marL="748665" lvl="1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No more than 10 hours in a single day. </a:t>
            </a:r>
          </a:p>
          <a:p>
            <a:pPr marL="748665" lvl="1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Provide a thorough description that helps CEF evaluate the service activity. </a:t>
            </a:r>
          </a:p>
          <a:p>
            <a:pPr marL="748665" lvl="1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700">
                <a:solidFill>
                  <a:srgbClr val="000000"/>
                </a:solidFill>
                <a:latin typeface="Helvetica"/>
                <a:cs typeface="Helvetica"/>
              </a:rPr>
              <a:t>Use proper grammar and punctuation in submissions.</a:t>
            </a:r>
          </a:p>
          <a:p>
            <a:pPr marL="748665" lvl="1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700">
                <a:solidFill>
                  <a:srgbClr val="000000"/>
                </a:solidFill>
                <a:latin typeface="Helvetica"/>
                <a:cs typeface="Helvetica"/>
              </a:rPr>
              <a:t>Refer to the Program Criteria and Guidelines for activities that are eligible for submission.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CD12B7-B68B-0FE6-16BC-FFF2284A5624}"/>
              </a:ext>
            </a:extLst>
          </p:cNvPr>
          <p:cNvGrpSpPr/>
          <p:nvPr/>
        </p:nvGrpSpPr>
        <p:grpSpPr>
          <a:xfrm>
            <a:off x="1556657" y="2019300"/>
            <a:ext cx="3474658" cy="7522941"/>
            <a:chOff x="1556657" y="2019300"/>
            <a:chExt cx="3474658" cy="7522941"/>
          </a:xfrm>
        </p:grpSpPr>
        <p:pic>
          <p:nvPicPr>
            <p:cNvPr id="3" name="Picture 2" descr="A screenshot of a form&#10;&#10;Description automatically generated">
              <a:extLst>
                <a:ext uri="{FF2B5EF4-FFF2-40B4-BE49-F238E27FC236}">
                  <a16:creationId xmlns:a16="http://schemas.microsoft.com/office/drawing/2014/main" id="{6FC9CABB-EB6E-72D3-DB5C-DAC02C62C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657" y="2019300"/>
              <a:ext cx="3474658" cy="752294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B1E503-A3FD-C94B-46CA-2496894B7AB6}"/>
                </a:ext>
              </a:extLst>
            </p:cNvPr>
            <p:cNvSpPr/>
            <p:nvPr/>
          </p:nvSpPr>
          <p:spPr>
            <a:xfrm>
              <a:off x="2057400" y="2712914"/>
              <a:ext cx="2438400" cy="2207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2812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10800000">
            <a:off x="8077769" y="0"/>
            <a:ext cx="10218697" cy="5281628"/>
          </a:xfrm>
          <a:custGeom>
            <a:avLst/>
            <a:gdLst/>
            <a:ahLst/>
            <a:cxnLst/>
            <a:rect l="l" t="t" r="r" b="b"/>
            <a:pathLst>
              <a:path w="10218697" h="10044128">
                <a:moveTo>
                  <a:pt x="0" y="0"/>
                </a:moveTo>
                <a:lnTo>
                  <a:pt x="10218697" y="0"/>
                </a:lnTo>
                <a:lnTo>
                  <a:pt x="10218697" y="10044127"/>
                </a:lnTo>
                <a:lnTo>
                  <a:pt x="0" y="10044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1" b="-901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914400" y="952500"/>
            <a:ext cx="9468402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5500">
                <a:solidFill>
                  <a:srgbClr val="1A125B"/>
                </a:solidFill>
                <a:latin typeface="Merriweather" panose="00000500000000000000" pitchFamily="2" charset="0"/>
              </a:rPr>
              <a:t>HOURS SUBMISSION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22B941EE-6ABF-709E-CCAA-77D81E1E18C0}"/>
              </a:ext>
            </a:extLst>
          </p:cNvPr>
          <p:cNvSpPr txBox="1"/>
          <p:nvPr/>
        </p:nvSpPr>
        <p:spPr>
          <a:xfrm>
            <a:off x="6324600" y="3086100"/>
            <a:ext cx="10439400" cy="3855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1465" lvl="1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File upload: </a:t>
            </a:r>
          </a:p>
          <a:p>
            <a:pPr marL="291465" lvl="1">
              <a:lnSpc>
                <a:spcPts val="3779"/>
              </a:lnSpc>
            </a:pPr>
            <a:endParaRPr lang="en-US" sz="2700">
              <a:solidFill>
                <a:srgbClr val="000000"/>
              </a:solidFill>
              <a:latin typeface="Helvetica"/>
            </a:endParaRPr>
          </a:p>
          <a:p>
            <a:pPr marL="748665" lvl="1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Is optional. </a:t>
            </a:r>
          </a:p>
          <a:p>
            <a:pPr marL="748665" lvl="1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Helpful for service with organizations such as Feed My Starving Children to provide a photo of the work completed. </a:t>
            </a:r>
          </a:p>
          <a:p>
            <a:pPr marL="748665" lvl="1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After submitting, you and your parent will receive a confirmation email and you will be able to see the submission under ‘Pending’ on your dashboard. </a:t>
            </a:r>
          </a:p>
        </p:txBody>
      </p:sp>
      <p:pic>
        <p:nvPicPr>
          <p:cNvPr id="8" name="Picture 7" descr="A screenshot of a phone&#10;&#10;Description automatically generated">
            <a:extLst>
              <a:ext uri="{FF2B5EF4-FFF2-40B4-BE49-F238E27FC236}">
                <a16:creationId xmlns:a16="http://schemas.microsoft.com/office/drawing/2014/main" id="{BFCFF4A9-819B-5629-D7F4-03F64C860C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8" b="11481"/>
          <a:stretch/>
        </p:blipFill>
        <p:spPr>
          <a:xfrm>
            <a:off x="1534887" y="2095500"/>
            <a:ext cx="3875314" cy="766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62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5885B984-6E4F-242E-900A-479027D69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t="14286"/>
          <a:stretch/>
        </p:blipFill>
        <p:spPr>
          <a:xfrm>
            <a:off x="0" y="-1"/>
            <a:ext cx="18288000" cy="10287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E360A2-C95C-693D-1EE6-C5B5D800C679}"/>
              </a:ext>
            </a:extLst>
          </p:cNvPr>
          <p:cNvSpPr/>
          <p:nvPr/>
        </p:nvSpPr>
        <p:spPr>
          <a:xfrm>
            <a:off x="-76200" y="-38100"/>
            <a:ext cx="18364200" cy="20574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262974FC-2E4A-AA63-41B5-00276D2DBC6D}"/>
              </a:ext>
            </a:extLst>
          </p:cNvPr>
          <p:cNvGrpSpPr/>
          <p:nvPr/>
        </p:nvGrpSpPr>
        <p:grpSpPr>
          <a:xfrm>
            <a:off x="757288" y="-266700"/>
            <a:ext cx="16773423" cy="2103191"/>
            <a:chOff x="-2864" y="-143208"/>
            <a:chExt cx="3209898" cy="682049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4BEF66B4-ED9D-30C7-CB4E-9D3EAC2906BF}"/>
                </a:ext>
              </a:extLst>
            </p:cNvPr>
            <p:cNvSpPr/>
            <p:nvPr/>
          </p:nvSpPr>
          <p:spPr>
            <a:xfrm>
              <a:off x="1302" y="-143208"/>
              <a:ext cx="3205732" cy="445793"/>
            </a:xfrm>
            <a:custGeom>
              <a:avLst/>
              <a:gdLst/>
              <a:ahLst/>
              <a:cxnLst/>
              <a:rect l="l" t="t" r="r" b="b"/>
              <a:pathLst>
                <a:path w="3205732" h="445793">
                  <a:moveTo>
                    <a:pt x="0" y="0"/>
                  </a:moveTo>
                  <a:lnTo>
                    <a:pt x="3205732" y="0"/>
                  </a:lnTo>
                  <a:lnTo>
                    <a:pt x="3205732" y="445793"/>
                  </a:lnTo>
                  <a:lnTo>
                    <a:pt x="0" y="4457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8A8586F3-7355-12E2-09A0-6E23C1FADF5D}"/>
                </a:ext>
              </a:extLst>
            </p:cNvPr>
            <p:cNvSpPr txBox="1"/>
            <p:nvPr/>
          </p:nvSpPr>
          <p:spPr>
            <a:xfrm>
              <a:off x="-2864" y="7323"/>
              <a:ext cx="3205732" cy="5315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7589"/>
                </a:lnSpc>
                <a:spcBef>
                  <a:spcPct val="0"/>
                </a:spcBef>
              </a:pPr>
              <a:r>
                <a:rPr lang="en-US" sz="5499" spc="153">
                  <a:solidFill>
                    <a:srgbClr val="1A125B"/>
                  </a:solidFill>
                  <a:latin typeface="Merriweather"/>
                </a:rPr>
                <a:t>DONOR SCHOLARSHIPS</a:t>
              </a:r>
              <a:endParaRPr lang="en-US" sz="5499" spc="153">
                <a:solidFill>
                  <a:srgbClr val="CE4C28"/>
                </a:solidFill>
                <a:latin typeface="Merriweathe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0620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295824">
            <a:off x="-3229621" y="1094158"/>
            <a:ext cx="11001088" cy="8952135"/>
          </a:xfrm>
          <a:custGeom>
            <a:avLst/>
            <a:gdLst/>
            <a:ahLst/>
            <a:cxnLst/>
            <a:rect l="l" t="t" r="r" b="b"/>
            <a:pathLst>
              <a:path w="11001088" h="8952135">
                <a:moveTo>
                  <a:pt x="0" y="0"/>
                </a:moveTo>
                <a:lnTo>
                  <a:pt x="11001088" y="0"/>
                </a:lnTo>
                <a:lnTo>
                  <a:pt x="11001088" y="8952136"/>
                </a:lnTo>
                <a:lnTo>
                  <a:pt x="0" y="8952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841340" y="782289"/>
            <a:ext cx="11280075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1A125B"/>
                </a:solidFill>
                <a:latin typeface="Merriweather"/>
              </a:rPr>
              <a:t>DONOR SCHOLARSHIPS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045361" y="2739278"/>
            <a:ext cx="4436017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97"/>
              </a:lnSpc>
              <a:spcBef>
                <a:spcPct val="0"/>
              </a:spcBef>
            </a:pPr>
            <a:r>
              <a:rPr lang="en-US" sz="4855">
                <a:solidFill>
                  <a:srgbClr val="FFFFFF"/>
                </a:solidFill>
                <a:latin typeface="Noyh Bold"/>
              </a:rPr>
              <a:t>HEADER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45361" y="6586102"/>
            <a:ext cx="4436017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37"/>
              </a:lnSpc>
              <a:spcBef>
                <a:spcPct val="0"/>
              </a:spcBef>
            </a:pPr>
            <a:r>
              <a:rPr lang="en-US" sz="4955">
                <a:solidFill>
                  <a:srgbClr val="FFFFFF"/>
                </a:solidFill>
                <a:latin typeface="Noyh Bold"/>
              </a:rPr>
              <a:t>HEADER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17383" y="2315945"/>
            <a:ext cx="13148557" cy="7373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Helvetica"/>
              </a:rPr>
              <a:t>More than 100 awards available established and funded by local individuals and organizations to support CUSD students.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>
              <a:solidFill>
                <a:srgbClr val="000000"/>
              </a:solidFill>
              <a:latin typeface="Helvetica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Helvetica"/>
              </a:rPr>
              <a:t>Award criteria varies based on the priorities of the Donor.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>
              <a:solidFill>
                <a:srgbClr val="000000"/>
              </a:solidFill>
              <a:latin typeface="Helvetica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Helvetica"/>
              </a:rPr>
              <a:t>Seniors will fill out one universal application form and based on your responses, you will be notified which scholarships you are eligible for.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>
              <a:solidFill>
                <a:srgbClr val="000000"/>
              </a:solidFill>
              <a:latin typeface="Helvetica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Helvetica"/>
              </a:rPr>
              <a:t>Some will have additional essay or other questions you will need to submit to be considered.</a:t>
            </a:r>
            <a:endParaRPr lang="en-US" sz="2400">
              <a:solidFill>
                <a:srgbClr val="000000"/>
              </a:solidFill>
              <a:latin typeface="Helvetica"/>
              <a:cs typeface="Helvetica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>
              <a:latin typeface="Helvetica"/>
              <a:ea typeface="Calibri"/>
              <a:cs typeface="Helvetica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>
                <a:ea typeface="Calibri"/>
                <a:cs typeface="Calibri"/>
              </a:rPr>
              <a:t>Students can win multiple awards. </a:t>
            </a:r>
            <a:endParaRPr lang="en-US"/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>
              <a:solidFill>
                <a:srgbClr val="000000"/>
              </a:solidFill>
              <a:latin typeface="Helvetica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Helvetica"/>
              </a:rPr>
              <a:t>Award winners are invited to attend the Scholarship Celebration at your school where you will have a chance to meet and thank your donor. </a:t>
            </a:r>
            <a:endParaRPr lang="en-US"/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>
              <a:solidFill>
                <a:srgbClr val="000000"/>
              </a:solidFill>
              <a:latin typeface="Helvetica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Helvetica"/>
              </a:rPr>
              <a:t>Once enrolled at your college/university/technical school, you will upload documentation verifying enrollment for the check to be processed.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duate holding cap in hand in sunset">
            <a:extLst>
              <a:ext uri="{FF2B5EF4-FFF2-40B4-BE49-F238E27FC236}">
                <a16:creationId xmlns:a16="http://schemas.microsoft.com/office/drawing/2014/main" id="{C35688D2-0003-3F7D-A855-4852560B4D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8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775ACC-5D15-2329-A2E4-75207D9ECC4D}"/>
              </a:ext>
            </a:extLst>
          </p:cNvPr>
          <p:cNvSpPr/>
          <p:nvPr/>
        </p:nvSpPr>
        <p:spPr>
          <a:xfrm>
            <a:off x="-76200" y="-38100"/>
            <a:ext cx="7467600" cy="103251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0E5C40CE-D66E-0DD1-DD32-8BAEE2133D9F}"/>
              </a:ext>
            </a:extLst>
          </p:cNvPr>
          <p:cNvSpPr txBox="1"/>
          <p:nvPr/>
        </p:nvSpPr>
        <p:spPr>
          <a:xfrm>
            <a:off x="266700" y="5443"/>
            <a:ext cx="6781800" cy="688835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7589"/>
              </a:lnSpc>
              <a:spcBef>
                <a:spcPct val="0"/>
              </a:spcBef>
            </a:pPr>
            <a:r>
              <a:rPr lang="en-US" sz="5499" spc="153">
                <a:solidFill>
                  <a:srgbClr val="1A125B"/>
                </a:solidFill>
                <a:latin typeface="Merriweather"/>
              </a:rPr>
              <a:t>FOUNDATION SCHOLARSHIPS</a:t>
            </a:r>
            <a:endParaRPr lang="en-US" sz="5499" spc="153">
              <a:solidFill>
                <a:srgbClr val="CE4C28"/>
              </a:solidFill>
              <a:latin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649018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6567">
            <a:off x="-449307" y="4749099"/>
            <a:ext cx="18944132" cy="7788167"/>
          </a:xfrm>
          <a:custGeom>
            <a:avLst/>
            <a:gdLst/>
            <a:ahLst/>
            <a:cxnLst/>
            <a:rect l="l" t="t" r="r" b="b"/>
            <a:pathLst>
              <a:path w="18842341" h="7788167">
                <a:moveTo>
                  <a:pt x="0" y="0"/>
                </a:moveTo>
                <a:lnTo>
                  <a:pt x="18842341" y="0"/>
                </a:lnTo>
                <a:lnTo>
                  <a:pt x="18842341" y="7788167"/>
                </a:lnTo>
                <a:lnTo>
                  <a:pt x="0" y="7788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684475"/>
            <a:ext cx="15462905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1A125B"/>
                </a:solidFill>
                <a:latin typeface="Merriweather"/>
              </a:rPr>
              <a:t>FOUNDATION SCHOLARSHIP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247900"/>
            <a:ext cx="14837183" cy="5330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05865" lvl="2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New for 2025!</a:t>
            </a:r>
          </a:p>
          <a:p>
            <a:pPr marL="1205865" lvl="2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endParaRPr lang="en-US" sz="2700">
              <a:solidFill>
                <a:srgbClr val="000000"/>
              </a:solidFill>
              <a:latin typeface="Helvetica"/>
            </a:endParaRPr>
          </a:p>
          <a:p>
            <a:pPr marL="1205865" lvl="2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Some students are not able to volunteer or earn high grades due to work or family commitments. </a:t>
            </a:r>
          </a:p>
          <a:p>
            <a:pPr marL="1205865" lvl="2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endParaRPr lang="en-US" sz="2700">
              <a:solidFill>
                <a:srgbClr val="000000"/>
              </a:solidFill>
              <a:latin typeface="Helvetica"/>
            </a:endParaRPr>
          </a:p>
          <a:p>
            <a:pPr marL="1205865" lvl="2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Aims to support students with financial need who want to pursue further study but don’t meet the ‘traditional’ scholarship requirements.</a:t>
            </a:r>
            <a:endParaRPr lang="en-US" sz="2700">
              <a:solidFill>
                <a:srgbClr val="000000"/>
              </a:solidFill>
              <a:latin typeface="Helvetica"/>
              <a:cs typeface="Helvetica"/>
            </a:endParaRPr>
          </a:p>
          <a:p>
            <a:pPr marL="1205865" lvl="2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endParaRPr lang="en-US" sz="2700">
              <a:solidFill>
                <a:srgbClr val="000000"/>
              </a:solidFill>
              <a:latin typeface="Helvetica"/>
            </a:endParaRPr>
          </a:p>
          <a:p>
            <a:pPr marL="1205865" lvl="2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Must complete the universal application form and based on responses, additional questions or an essay will need to be submitted to be considered for the Foundation Scholarship.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62BF07FA-9484-3319-896A-4467AC9A11C3}"/>
              </a:ext>
            </a:extLst>
          </p:cNvPr>
          <p:cNvSpPr txBox="1"/>
          <p:nvPr/>
        </p:nvSpPr>
        <p:spPr>
          <a:xfrm>
            <a:off x="1028700" y="979049"/>
            <a:ext cx="15462905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1A125B"/>
                </a:solidFill>
                <a:latin typeface="Merriweather"/>
              </a:rPr>
              <a:t>HOW TO APPLY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A5A6AE8-5D33-673F-EE22-3E75011B10F2}"/>
              </a:ext>
            </a:extLst>
          </p:cNvPr>
          <p:cNvSpPr txBox="1"/>
          <p:nvPr/>
        </p:nvSpPr>
        <p:spPr>
          <a:xfrm>
            <a:off x="1028700" y="2561767"/>
            <a:ext cx="11925300" cy="19062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05865" lvl="2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Visit: https://www.chandleredfoundation.org/what-we-do/scholarships/</a:t>
            </a:r>
          </a:p>
          <a:p>
            <a:pPr marL="1205865" lvl="2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endParaRPr lang="en-US" sz="2700">
              <a:solidFill>
                <a:srgbClr val="000000"/>
              </a:solidFill>
              <a:latin typeface="Helvetica"/>
            </a:endParaRPr>
          </a:p>
          <a:p>
            <a:pPr marL="1205865" lvl="2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Scroll down to the Apply Online button, click, register, and select the CEF Universal Application to start. </a:t>
            </a:r>
          </a:p>
        </p:txBody>
      </p:sp>
      <p:pic>
        <p:nvPicPr>
          <p:cNvPr id="6" name="Picture 5" descr="A qr code with black squares&#10;&#10;Description automatically generated">
            <a:extLst>
              <a:ext uri="{FF2B5EF4-FFF2-40B4-BE49-F238E27FC236}">
                <a16:creationId xmlns:a16="http://schemas.microsoft.com/office/drawing/2014/main" id="{919EEB0D-5D00-52A0-B002-045F824404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976" y="735799"/>
            <a:ext cx="1529695" cy="152969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1906F6B1-A6F2-A971-D826-26CD13C8207A}"/>
              </a:ext>
            </a:extLst>
          </p:cNvPr>
          <p:cNvSpPr txBox="1"/>
          <p:nvPr/>
        </p:nvSpPr>
        <p:spPr>
          <a:xfrm>
            <a:off x="4822119" y="5759728"/>
            <a:ext cx="12687552" cy="28808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8665" lvl="2">
              <a:lnSpc>
                <a:spcPts val="3779"/>
              </a:lnSpc>
            </a:pPr>
            <a:r>
              <a:rPr lang="en-US" sz="3200" b="1">
                <a:solidFill>
                  <a:srgbClr val="000000"/>
                </a:solidFill>
                <a:latin typeface="Trebuchet MS" panose="020B0603020202020204" pitchFamily="34" charset="0"/>
              </a:rPr>
              <a:t>NOTE:</a:t>
            </a:r>
          </a:p>
          <a:p>
            <a:pPr marL="1205865" lvl="2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endParaRPr lang="en-US" sz="2700">
              <a:solidFill>
                <a:srgbClr val="000000"/>
              </a:solidFill>
              <a:latin typeface="Helvetica"/>
            </a:endParaRPr>
          </a:p>
          <a:p>
            <a:pPr marL="1205865" lvl="2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Application platform will open January 6, 2025. </a:t>
            </a:r>
          </a:p>
          <a:p>
            <a:pPr marL="1205865" lvl="2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Deadline to submit is Monday, March 24, 2025 (last day of Spring Break)</a:t>
            </a:r>
          </a:p>
          <a:p>
            <a:pPr marL="1205865" lvl="2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Some applications will require FAFSA information to submit</a:t>
            </a:r>
          </a:p>
          <a:p>
            <a:pPr marL="1205865" lvl="2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Be sure to ask your references in advance for their permission. </a:t>
            </a: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A5AC9057-BD1C-EE8C-18BF-BAEDE17BE7C9}"/>
              </a:ext>
            </a:extLst>
          </p:cNvPr>
          <p:cNvSpPr/>
          <p:nvPr/>
        </p:nvSpPr>
        <p:spPr>
          <a:xfrm>
            <a:off x="0" y="4800104"/>
            <a:ext cx="10218697" cy="6477992"/>
          </a:xfrm>
          <a:custGeom>
            <a:avLst/>
            <a:gdLst/>
            <a:ahLst/>
            <a:cxnLst/>
            <a:rect l="l" t="t" r="r" b="b"/>
            <a:pathLst>
              <a:path w="10218697" h="10044128">
                <a:moveTo>
                  <a:pt x="0" y="0"/>
                </a:moveTo>
                <a:lnTo>
                  <a:pt x="10218697" y="0"/>
                </a:lnTo>
                <a:lnTo>
                  <a:pt x="10218697" y="10044127"/>
                </a:lnTo>
                <a:lnTo>
                  <a:pt x="0" y="100441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" b="-40582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82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10800000">
            <a:off x="10744200" y="3695700"/>
            <a:ext cx="8763002" cy="7134387"/>
          </a:xfrm>
          <a:custGeom>
            <a:avLst/>
            <a:gdLst/>
            <a:ahLst/>
            <a:cxnLst/>
            <a:rect l="l" t="t" r="r" b="b"/>
            <a:pathLst>
              <a:path w="8763002" h="7134387">
                <a:moveTo>
                  <a:pt x="0" y="0"/>
                </a:moveTo>
                <a:lnTo>
                  <a:pt x="8763002" y="0"/>
                </a:lnTo>
                <a:lnTo>
                  <a:pt x="8763002" y="7134387"/>
                </a:lnTo>
                <a:lnTo>
                  <a:pt x="0" y="71343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892810"/>
            <a:ext cx="11408256" cy="8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204"/>
              </a:lnSpc>
              <a:spcBef>
                <a:spcPct val="0"/>
              </a:spcBef>
            </a:pPr>
            <a:r>
              <a:rPr lang="en-US" sz="5499" spc="164">
                <a:solidFill>
                  <a:srgbClr val="1A125B"/>
                </a:solidFill>
                <a:latin typeface="Merriweather"/>
              </a:rPr>
              <a:t>QUESTIONS?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F565E348-5A54-7109-6B13-5B0E28245DA7}"/>
              </a:ext>
            </a:extLst>
          </p:cNvPr>
          <p:cNvSpPr txBox="1"/>
          <p:nvPr/>
        </p:nvSpPr>
        <p:spPr>
          <a:xfrm>
            <a:off x="1725408" y="2628900"/>
            <a:ext cx="14837183" cy="43457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8665" lvl="2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CONTACT CEF:</a:t>
            </a:r>
          </a:p>
          <a:p>
            <a:pPr marL="748665" lvl="2">
              <a:lnSpc>
                <a:spcPts val="3779"/>
              </a:lnSpc>
            </a:pPr>
            <a:endParaRPr lang="en-US" sz="2700">
              <a:solidFill>
                <a:srgbClr val="000000"/>
              </a:solidFill>
              <a:latin typeface="Helvetica"/>
            </a:endParaRPr>
          </a:p>
          <a:p>
            <a:pPr marL="748665" lvl="2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Helvetica"/>
                <a:hlinkClick r:id="rId3"/>
              </a:rPr>
              <a:t>info@chandleredfoundation.org</a:t>
            </a:r>
            <a:endParaRPr lang="en-US" sz="2700">
              <a:solidFill>
                <a:srgbClr val="000000"/>
              </a:solidFill>
              <a:latin typeface="Helvetica"/>
            </a:endParaRPr>
          </a:p>
          <a:p>
            <a:pPr marL="748665" lvl="2">
              <a:lnSpc>
                <a:spcPts val="3779"/>
              </a:lnSpc>
            </a:pPr>
            <a:endParaRPr lang="en-US" sz="2700">
              <a:solidFill>
                <a:srgbClr val="000000"/>
              </a:solidFill>
              <a:latin typeface="Helvetica"/>
            </a:endParaRPr>
          </a:p>
          <a:p>
            <a:pPr marL="748665" lvl="2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480-224-3030</a:t>
            </a:r>
          </a:p>
          <a:p>
            <a:pPr marL="748665" lvl="2">
              <a:lnSpc>
                <a:spcPts val="3779"/>
              </a:lnSpc>
            </a:pPr>
            <a:endParaRPr lang="en-US" sz="2700">
              <a:solidFill>
                <a:srgbClr val="000000"/>
              </a:solidFill>
              <a:latin typeface="Helvetica"/>
            </a:endParaRPr>
          </a:p>
          <a:p>
            <a:pPr marL="748665" lvl="2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Helvetica"/>
                <a:hlinkClick r:id="rId4"/>
              </a:rPr>
              <a:t>www.chandleredfoundation.org</a:t>
            </a:r>
            <a:endParaRPr lang="en-US" sz="2700">
              <a:solidFill>
                <a:srgbClr val="000000"/>
              </a:solidFill>
              <a:latin typeface="Helvetica"/>
            </a:endParaRPr>
          </a:p>
          <a:p>
            <a:pPr marL="748665" lvl="2">
              <a:lnSpc>
                <a:spcPts val="3779"/>
              </a:lnSpc>
            </a:pPr>
            <a:endParaRPr lang="en-US" sz="2700">
              <a:solidFill>
                <a:srgbClr val="000000"/>
              </a:solidFill>
              <a:latin typeface="Helvetica"/>
            </a:endParaRPr>
          </a:p>
          <a:p>
            <a:pPr marL="748665" lvl="2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@chandleredfoundation</a:t>
            </a:r>
            <a:endParaRPr lang="en-US" sz="2800">
              <a:solidFill>
                <a:srgbClr val="000000"/>
              </a:solidFill>
              <a:latin typeface="Helvetic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10375" y="1866900"/>
            <a:ext cx="4667250" cy="44577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391401" y="2204100"/>
            <a:ext cx="3648670" cy="3472800"/>
          </a:xfrm>
          <a:custGeom>
            <a:avLst/>
            <a:gdLst/>
            <a:ahLst/>
            <a:cxnLst/>
            <a:rect l="l" t="t" r="r" b="b"/>
            <a:pathLst>
              <a:path w="2487011" h="2487011">
                <a:moveTo>
                  <a:pt x="0" y="0"/>
                </a:moveTo>
                <a:lnTo>
                  <a:pt x="2487010" y="0"/>
                </a:lnTo>
                <a:lnTo>
                  <a:pt x="2487010" y="2487011"/>
                </a:lnTo>
                <a:lnTo>
                  <a:pt x="0" y="2487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390679" y="6930121"/>
            <a:ext cx="5506641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FFFFFF"/>
                </a:solidFill>
                <a:latin typeface="Merriweather"/>
              </a:rPr>
              <a:t>THANK YOU!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3509613" y="3017520"/>
            <a:ext cx="10287000" cy="4251960"/>
          </a:xfrm>
          <a:custGeom>
            <a:avLst/>
            <a:gdLst/>
            <a:ahLst/>
            <a:cxnLst/>
            <a:rect l="l" t="t" r="r" b="b"/>
            <a:pathLst>
              <a:path w="10287000" h="4251960">
                <a:moveTo>
                  <a:pt x="0" y="0"/>
                </a:moveTo>
                <a:lnTo>
                  <a:pt x="10287000" y="0"/>
                </a:lnTo>
                <a:lnTo>
                  <a:pt x="10287000" y="4251960"/>
                </a:lnTo>
                <a:lnTo>
                  <a:pt x="0" y="4251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5D256FA-0528-CD46-5FEB-C5AEF65BFC18}"/>
              </a:ext>
            </a:extLst>
          </p:cNvPr>
          <p:cNvSpPr/>
          <p:nvPr/>
        </p:nvSpPr>
        <p:spPr>
          <a:xfrm>
            <a:off x="2209800" y="1714500"/>
            <a:ext cx="3276600" cy="3200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with a flame and text&#10;&#10;Description automatically generated">
            <a:extLst>
              <a:ext uri="{FF2B5EF4-FFF2-40B4-BE49-F238E27FC236}">
                <a16:creationId xmlns:a16="http://schemas.microsoft.com/office/drawing/2014/main" id="{9165C3F1-DECD-2AAF-67F4-C7C958A9E1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714500"/>
            <a:ext cx="2689862" cy="26898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068A87-1097-478A-3CBC-1060374012BE}"/>
              </a:ext>
            </a:extLst>
          </p:cNvPr>
          <p:cNvSpPr txBox="1"/>
          <p:nvPr/>
        </p:nvSpPr>
        <p:spPr>
          <a:xfrm>
            <a:off x="6781800" y="1714500"/>
            <a:ext cx="10287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>
                <a:latin typeface="Helvetica" panose="020B0604020202020204" pitchFamily="34" charset="0"/>
                <a:cs typeface="Helvetica" panose="020B0604020202020204" pitchFamily="34" charset="0"/>
              </a:rPr>
              <a:t>Founded in 1986, the Chandler Education Foundation (CEF) is a 501(c)(3) nonprofit organization whose purpose is to ignite community fundraising to fuel access, innovation, and excellence within the Chandler Unified School District (CUSD). </a:t>
            </a:r>
          </a:p>
          <a:p>
            <a:endParaRPr lang="en-US" sz="27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700">
                <a:latin typeface="Helvetica" panose="020B0604020202020204" pitchFamily="34" charset="0"/>
                <a:cs typeface="Helvetica" panose="020B0604020202020204" pitchFamily="34" charset="0"/>
              </a:rPr>
              <a:t>Our priorities:</a:t>
            </a:r>
          </a:p>
          <a:p>
            <a:endParaRPr lang="en-US" sz="27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>
                <a:latin typeface="Helvetica" panose="020B0604020202020204" pitchFamily="34" charset="0"/>
                <a:cs typeface="Helvetica" panose="020B0604020202020204" pitchFamily="34" charset="0"/>
              </a:rPr>
              <a:t>Equitable ACCESS to learning and enrichment opportunities.</a:t>
            </a:r>
            <a:br>
              <a:rPr lang="en-US" sz="270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27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>
                <a:latin typeface="Helvetica" panose="020B0604020202020204" pitchFamily="34" charset="0"/>
                <a:cs typeface="Helvetica" panose="020B0604020202020204" pitchFamily="34" charset="0"/>
              </a:rPr>
              <a:t>INNOVATION that sparks curiosity and reimagines possibilities for the future.</a:t>
            </a:r>
            <a:br>
              <a:rPr lang="en-US" sz="270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27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>
                <a:latin typeface="Helvetica" panose="020B0604020202020204" pitchFamily="34" charset="0"/>
                <a:cs typeface="Helvetica" panose="020B0604020202020204" pitchFamily="34" charset="0"/>
              </a:rPr>
              <a:t>Academic EXCELLENCE that kindles the potential of CUSD students, staff, and community.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3509613" y="3017520"/>
            <a:ext cx="10287000" cy="4251960"/>
          </a:xfrm>
          <a:custGeom>
            <a:avLst/>
            <a:gdLst/>
            <a:ahLst/>
            <a:cxnLst/>
            <a:rect l="l" t="t" r="r" b="b"/>
            <a:pathLst>
              <a:path w="10287000" h="4251960">
                <a:moveTo>
                  <a:pt x="0" y="0"/>
                </a:moveTo>
                <a:lnTo>
                  <a:pt x="10287000" y="0"/>
                </a:lnTo>
                <a:lnTo>
                  <a:pt x="10287000" y="4251960"/>
                </a:lnTo>
                <a:lnTo>
                  <a:pt x="0" y="4251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4F0785-CADF-3599-2C43-B605214EBA0A}"/>
              </a:ext>
            </a:extLst>
          </p:cNvPr>
          <p:cNvSpPr txBox="1"/>
          <p:nvPr/>
        </p:nvSpPr>
        <p:spPr>
          <a:xfrm>
            <a:off x="1981200" y="800101"/>
            <a:ext cx="15240000" cy="12192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>
              <a:lnSpc>
                <a:spcPts val="7589"/>
              </a:lnSpc>
              <a:spcBef>
                <a:spcPct val="0"/>
              </a:spcBef>
            </a:pPr>
            <a:r>
              <a:rPr lang="en-US" sz="4800" spc="153">
                <a:solidFill>
                  <a:srgbClr val="1A125B"/>
                </a:solidFill>
                <a:latin typeface="Merriweather"/>
              </a:rPr>
              <a:t>SCHOLARSHIP OPPORTUNITIES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638AEBB-5C16-94F5-432A-D4AFAC7C3E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1757094"/>
              </p:ext>
            </p:extLst>
          </p:nvPr>
        </p:nvGraphicFramePr>
        <p:xfrm>
          <a:off x="6781800" y="2919505"/>
          <a:ext cx="10210800" cy="626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olunteers distributing food in kitchen">
            <a:extLst>
              <a:ext uri="{FF2B5EF4-FFF2-40B4-BE49-F238E27FC236}">
                <a16:creationId xmlns:a16="http://schemas.microsoft.com/office/drawing/2014/main" id="{03F2FB33-94A8-580F-FF20-B7017416B5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12276" r="8804" b="14637"/>
          <a:stretch/>
        </p:blipFill>
        <p:spPr>
          <a:xfrm>
            <a:off x="-76200" y="0"/>
            <a:ext cx="18364200" cy="10287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FE5CD7D-4215-9715-F680-9E5B146CCB60}"/>
              </a:ext>
            </a:extLst>
          </p:cNvPr>
          <p:cNvSpPr/>
          <p:nvPr/>
        </p:nvSpPr>
        <p:spPr>
          <a:xfrm>
            <a:off x="-87086" y="8594378"/>
            <a:ext cx="18364200" cy="1692622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719186" y="8431634"/>
            <a:ext cx="16766619" cy="2018107"/>
            <a:chOff x="-2864" y="-42863"/>
            <a:chExt cx="3208596" cy="5315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05732" cy="445793"/>
            </a:xfrm>
            <a:custGeom>
              <a:avLst/>
              <a:gdLst/>
              <a:ahLst/>
              <a:cxnLst/>
              <a:rect l="l" t="t" r="r" b="b"/>
              <a:pathLst>
                <a:path w="3205732" h="445793">
                  <a:moveTo>
                    <a:pt x="0" y="0"/>
                  </a:moveTo>
                  <a:lnTo>
                    <a:pt x="3205732" y="0"/>
                  </a:lnTo>
                  <a:lnTo>
                    <a:pt x="3205732" y="445793"/>
                  </a:lnTo>
                  <a:lnTo>
                    <a:pt x="0" y="4457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2864" y="-42863"/>
              <a:ext cx="3205732" cy="5315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>
                <a:lnSpc>
                  <a:spcPts val="7589"/>
                </a:lnSpc>
                <a:spcBef>
                  <a:spcPct val="0"/>
                </a:spcBef>
              </a:pPr>
              <a:r>
                <a:rPr lang="en-US" sz="5499" spc="153">
                  <a:solidFill>
                    <a:srgbClr val="1A125B"/>
                  </a:solidFill>
                  <a:latin typeface="Merriweather"/>
                </a:rPr>
                <a:t>IMPACT CHANDLER – </a:t>
              </a:r>
              <a:r>
                <a:rPr lang="en-US" sz="5499" spc="153">
                  <a:solidFill>
                    <a:srgbClr val="CE4C28"/>
                  </a:solidFill>
                  <a:latin typeface="Merriweather"/>
                </a:rPr>
                <a:t>SERVICE LEADERSHIP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543300"/>
            <a:ext cx="18288000" cy="7602279"/>
          </a:xfrm>
          <a:custGeom>
            <a:avLst/>
            <a:gdLst/>
            <a:ahLst/>
            <a:cxnLst/>
            <a:rect l="l" t="t" r="r" b="b"/>
            <a:pathLst>
              <a:path w="18288000" h="7559040">
                <a:moveTo>
                  <a:pt x="0" y="0"/>
                </a:moveTo>
                <a:lnTo>
                  <a:pt x="18288000" y="0"/>
                </a:lnTo>
                <a:lnTo>
                  <a:pt x="18288000" y="7559040"/>
                </a:lnTo>
                <a:lnTo>
                  <a:pt x="0" y="75590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1" b="56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828800" y="4229100"/>
            <a:ext cx="12925425" cy="28808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2930" lvl="1" indent="-291465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Designed to facilitate support for the local community while providing students with professional development and recognition opportunities. </a:t>
            </a:r>
            <a:br>
              <a:rPr lang="en-US" sz="2700">
                <a:solidFill>
                  <a:srgbClr val="000000"/>
                </a:solidFill>
                <a:latin typeface="Helvetica"/>
              </a:rPr>
            </a:br>
            <a:endParaRPr lang="en-US" sz="2700">
              <a:solidFill>
                <a:srgbClr val="000000"/>
              </a:solidFill>
              <a:latin typeface="Helvetica"/>
            </a:endParaRPr>
          </a:p>
          <a:p>
            <a:pPr marL="582930" lvl="1" indent="-291465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Register online through Infinite Campus at any time</a:t>
            </a:r>
            <a:br>
              <a:rPr lang="en-US" sz="2700">
                <a:solidFill>
                  <a:srgbClr val="000000"/>
                </a:solidFill>
                <a:latin typeface="Helvetica"/>
              </a:rPr>
            </a:br>
            <a:endParaRPr lang="en-US" sz="2700">
              <a:solidFill>
                <a:srgbClr val="000000"/>
              </a:solidFill>
              <a:latin typeface="Helvetica"/>
            </a:endParaRPr>
          </a:p>
          <a:p>
            <a:pPr marL="582930" lvl="1" indent="-291465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3 levels of recognition</a:t>
            </a:r>
          </a:p>
        </p:txBody>
      </p:sp>
      <p:pic>
        <p:nvPicPr>
          <p:cNvPr id="6" name="Picture 5" descr="A logo for a school&#10;&#10;Description automatically generated">
            <a:extLst>
              <a:ext uri="{FF2B5EF4-FFF2-40B4-BE49-F238E27FC236}">
                <a16:creationId xmlns:a16="http://schemas.microsoft.com/office/drawing/2014/main" id="{C31F3AAE-C469-E80D-7AA9-E9E5BD9B8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02134"/>
            <a:ext cx="6905625" cy="28434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18732">
            <a:off x="-278579" y="3862017"/>
            <a:ext cx="21941669" cy="7730430"/>
          </a:xfrm>
          <a:custGeom>
            <a:avLst/>
            <a:gdLst/>
            <a:ahLst/>
            <a:cxnLst/>
            <a:rect l="l" t="t" r="r" b="b"/>
            <a:pathLst>
              <a:path w="21941669" h="10842842">
                <a:moveTo>
                  <a:pt x="0" y="0"/>
                </a:moveTo>
                <a:lnTo>
                  <a:pt x="21941669" y="0"/>
                </a:lnTo>
                <a:lnTo>
                  <a:pt x="21941669" y="10842842"/>
                </a:lnTo>
                <a:lnTo>
                  <a:pt x="0" y="108428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4026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20732" y="679003"/>
            <a:ext cx="10439935" cy="92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89"/>
              </a:lnSpc>
              <a:spcBef>
                <a:spcPct val="0"/>
              </a:spcBef>
            </a:pPr>
            <a:r>
              <a:rPr lang="en-US" sz="5499" spc="153">
                <a:solidFill>
                  <a:srgbClr val="1A125B"/>
                </a:solidFill>
                <a:latin typeface="Merriweather"/>
              </a:rPr>
              <a:t>IMPACT LEVELS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974D72D-F751-0651-008B-525010D14E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5000976"/>
              </p:ext>
            </p:extLst>
          </p:nvPr>
        </p:nvGraphicFramePr>
        <p:xfrm>
          <a:off x="457200" y="495301"/>
          <a:ext cx="15697200" cy="876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458060">
            <a:off x="10924147" y="-921310"/>
            <a:ext cx="9302814" cy="7570165"/>
          </a:xfrm>
          <a:custGeom>
            <a:avLst/>
            <a:gdLst/>
            <a:ahLst/>
            <a:cxnLst/>
            <a:rect l="l" t="t" r="r" b="b"/>
            <a:pathLst>
              <a:path w="9302814" h="7570165">
                <a:moveTo>
                  <a:pt x="0" y="0"/>
                </a:moveTo>
                <a:lnTo>
                  <a:pt x="9302814" y="0"/>
                </a:lnTo>
                <a:lnTo>
                  <a:pt x="9302814" y="7570165"/>
                </a:lnTo>
                <a:lnTo>
                  <a:pt x="0" y="75701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31669" y="3633450"/>
            <a:ext cx="6779408" cy="1543050"/>
            <a:chOff x="0" y="0"/>
            <a:chExt cx="1785523" cy="406400"/>
          </a:xfrm>
          <a:solidFill>
            <a:srgbClr val="F8CC2B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785523" cy="406400"/>
            </a:xfrm>
            <a:custGeom>
              <a:avLst/>
              <a:gdLst/>
              <a:ahLst/>
              <a:cxnLst/>
              <a:rect l="l" t="t" r="r" b="b"/>
              <a:pathLst>
                <a:path w="1785523" h="406400">
                  <a:moveTo>
                    <a:pt x="58241" y="0"/>
                  </a:moveTo>
                  <a:lnTo>
                    <a:pt x="1727282" y="0"/>
                  </a:lnTo>
                  <a:cubicBezTo>
                    <a:pt x="1742729" y="0"/>
                    <a:pt x="1757543" y="6136"/>
                    <a:pt x="1768465" y="17058"/>
                  </a:cubicBezTo>
                  <a:cubicBezTo>
                    <a:pt x="1779387" y="27981"/>
                    <a:pt x="1785523" y="42794"/>
                    <a:pt x="1785523" y="58241"/>
                  </a:cubicBezTo>
                  <a:lnTo>
                    <a:pt x="1785523" y="348159"/>
                  </a:lnTo>
                  <a:cubicBezTo>
                    <a:pt x="1785523" y="363606"/>
                    <a:pt x="1779387" y="378419"/>
                    <a:pt x="1768465" y="389342"/>
                  </a:cubicBezTo>
                  <a:cubicBezTo>
                    <a:pt x="1757543" y="400264"/>
                    <a:pt x="1742729" y="406400"/>
                    <a:pt x="1727282" y="406400"/>
                  </a:cubicBezTo>
                  <a:lnTo>
                    <a:pt x="58241" y="406400"/>
                  </a:lnTo>
                  <a:cubicBezTo>
                    <a:pt x="42794" y="406400"/>
                    <a:pt x="27981" y="400264"/>
                    <a:pt x="17058" y="389342"/>
                  </a:cubicBezTo>
                  <a:cubicBezTo>
                    <a:pt x="6136" y="378419"/>
                    <a:pt x="0" y="363606"/>
                    <a:pt x="0" y="348159"/>
                  </a:cubicBezTo>
                  <a:lnTo>
                    <a:pt x="0" y="58241"/>
                  </a:lnTo>
                  <a:cubicBezTo>
                    <a:pt x="0" y="42794"/>
                    <a:pt x="6136" y="27981"/>
                    <a:pt x="17058" y="17058"/>
                  </a:cubicBezTo>
                  <a:cubicBezTo>
                    <a:pt x="27981" y="6136"/>
                    <a:pt x="42794" y="0"/>
                    <a:pt x="5824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785523" cy="444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31669" y="3973571"/>
            <a:ext cx="6779408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EFEFE"/>
                </a:solidFill>
                <a:latin typeface="Noyh"/>
              </a:rPr>
              <a:t>PARTICIPATION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31669" y="5967162"/>
            <a:ext cx="6779408" cy="1543050"/>
            <a:chOff x="0" y="0"/>
            <a:chExt cx="1785523" cy="406400"/>
          </a:xfrm>
          <a:solidFill>
            <a:srgbClr val="F19027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1785523" cy="406400"/>
            </a:xfrm>
            <a:custGeom>
              <a:avLst/>
              <a:gdLst/>
              <a:ahLst/>
              <a:cxnLst/>
              <a:rect l="l" t="t" r="r" b="b"/>
              <a:pathLst>
                <a:path w="1785523" h="406400">
                  <a:moveTo>
                    <a:pt x="58241" y="0"/>
                  </a:moveTo>
                  <a:lnTo>
                    <a:pt x="1727282" y="0"/>
                  </a:lnTo>
                  <a:cubicBezTo>
                    <a:pt x="1742729" y="0"/>
                    <a:pt x="1757543" y="6136"/>
                    <a:pt x="1768465" y="17058"/>
                  </a:cubicBezTo>
                  <a:cubicBezTo>
                    <a:pt x="1779387" y="27981"/>
                    <a:pt x="1785523" y="42794"/>
                    <a:pt x="1785523" y="58241"/>
                  </a:cubicBezTo>
                  <a:lnTo>
                    <a:pt x="1785523" y="348159"/>
                  </a:lnTo>
                  <a:cubicBezTo>
                    <a:pt x="1785523" y="363606"/>
                    <a:pt x="1779387" y="378419"/>
                    <a:pt x="1768465" y="389342"/>
                  </a:cubicBezTo>
                  <a:cubicBezTo>
                    <a:pt x="1757543" y="400264"/>
                    <a:pt x="1742729" y="406400"/>
                    <a:pt x="1727282" y="406400"/>
                  </a:cubicBezTo>
                  <a:lnTo>
                    <a:pt x="58241" y="406400"/>
                  </a:lnTo>
                  <a:cubicBezTo>
                    <a:pt x="42794" y="406400"/>
                    <a:pt x="27981" y="400264"/>
                    <a:pt x="17058" y="389342"/>
                  </a:cubicBezTo>
                  <a:cubicBezTo>
                    <a:pt x="6136" y="378419"/>
                    <a:pt x="0" y="363606"/>
                    <a:pt x="0" y="348159"/>
                  </a:cubicBezTo>
                  <a:lnTo>
                    <a:pt x="0" y="58241"/>
                  </a:lnTo>
                  <a:cubicBezTo>
                    <a:pt x="0" y="42794"/>
                    <a:pt x="6136" y="27981"/>
                    <a:pt x="17058" y="17058"/>
                  </a:cubicBezTo>
                  <a:cubicBezTo>
                    <a:pt x="27981" y="6136"/>
                    <a:pt x="42794" y="0"/>
                    <a:pt x="5824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85523" cy="444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31669" y="6412615"/>
            <a:ext cx="6779408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EFEFE"/>
                </a:solidFill>
                <a:latin typeface="Noyh Bold"/>
              </a:rPr>
              <a:t>HONORS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31670" y="8300875"/>
            <a:ext cx="6779408" cy="1543050"/>
            <a:chOff x="0" y="0"/>
            <a:chExt cx="1785523" cy="406400"/>
          </a:xfrm>
          <a:solidFill>
            <a:srgbClr val="CE4C28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85523" cy="406400"/>
            </a:xfrm>
            <a:custGeom>
              <a:avLst/>
              <a:gdLst/>
              <a:ahLst/>
              <a:cxnLst/>
              <a:rect l="l" t="t" r="r" b="b"/>
              <a:pathLst>
                <a:path w="1785523" h="406400">
                  <a:moveTo>
                    <a:pt x="58241" y="0"/>
                  </a:moveTo>
                  <a:lnTo>
                    <a:pt x="1727282" y="0"/>
                  </a:lnTo>
                  <a:cubicBezTo>
                    <a:pt x="1742729" y="0"/>
                    <a:pt x="1757543" y="6136"/>
                    <a:pt x="1768465" y="17058"/>
                  </a:cubicBezTo>
                  <a:cubicBezTo>
                    <a:pt x="1779387" y="27981"/>
                    <a:pt x="1785523" y="42794"/>
                    <a:pt x="1785523" y="58241"/>
                  </a:cubicBezTo>
                  <a:lnTo>
                    <a:pt x="1785523" y="348159"/>
                  </a:lnTo>
                  <a:cubicBezTo>
                    <a:pt x="1785523" y="363606"/>
                    <a:pt x="1779387" y="378419"/>
                    <a:pt x="1768465" y="389342"/>
                  </a:cubicBezTo>
                  <a:cubicBezTo>
                    <a:pt x="1757543" y="400264"/>
                    <a:pt x="1742729" y="406400"/>
                    <a:pt x="1727282" y="406400"/>
                  </a:cubicBezTo>
                  <a:lnTo>
                    <a:pt x="58241" y="406400"/>
                  </a:lnTo>
                  <a:cubicBezTo>
                    <a:pt x="42794" y="406400"/>
                    <a:pt x="27981" y="400264"/>
                    <a:pt x="17058" y="389342"/>
                  </a:cubicBezTo>
                  <a:cubicBezTo>
                    <a:pt x="6136" y="378419"/>
                    <a:pt x="0" y="363606"/>
                    <a:pt x="0" y="348159"/>
                  </a:cubicBezTo>
                  <a:lnTo>
                    <a:pt x="0" y="58241"/>
                  </a:lnTo>
                  <a:cubicBezTo>
                    <a:pt x="0" y="42794"/>
                    <a:pt x="6136" y="27981"/>
                    <a:pt x="17058" y="17058"/>
                  </a:cubicBezTo>
                  <a:cubicBezTo>
                    <a:pt x="27981" y="6136"/>
                    <a:pt x="42794" y="0"/>
                    <a:pt x="5824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785523" cy="444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31670" y="8746328"/>
            <a:ext cx="6779408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EFEFE"/>
                </a:solidFill>
                <a:latin typeface="Noyh Bold"/>
              </a:rPr>
              <a:t>SCHOLARSHIP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411077" y="3615639"/>
            <a:ext cx="10615484" cy="1410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2930" lvl="1" indent="-291465">
              <a:lnSpc>
                <a:spcPts val="377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Helvetica"/>
              </a:rPr>
              <a:t>Enroll in IMPACT Chandler Program through Infinite Campus</a:t>
            </a:r>
          </a:p>
          <a:p>
            <a:pPr marL="582930" lvl="1" indent="-291465">
              <a:lnSpc>
                <a:spcPts val="377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Helvetica"/>
              </a:rPr>
              <a:t>Volunteer in the local community and submit hours for approval </a:t>
            </a:r>
          </a:p>
          <a:p>
            <a:pPr marL="582930" lvl="1" indent="-291465">
              <a:lnSpc>
                <a:spcPts val="377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Helvetica"/>
              </a:rPr>
              <a:t>Maintain high attendance and academics</a:t>
            </a:r>
            <a:endParaRPr lang="en-US" sz="2499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0F65192F-B0CA-812C-23A2-FD527CBDC117}"/>
              </a:ext>
            </a:extLst>
          </p:cNvPr>
          <p:cNvSpPr txBox="1"/>
          <p:nvPr/>
        </p:nvSpPr>
        <p:spPr>
          <a:xfrm>
            <a:off x="7411077" y="5886121"/>
            <a:ext cx="10615484" cy="1410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2930" lvl="1" indent="-291465">
              <a:lnSpc>
                <a:spcPts val="377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Helvetica"/>
              </a:rPr>
              <a:t>Submitted &amp; been approved for 100 hours+ of community service</a:t>
            </a:r>
          </a:p>
          <a:p>
            <a:pPr marL="582930" lvl="1" indent="-291465">
              <a:lnSpc>
                <a:spcPts val="377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Helvetica"/>
              </a:rPr>
              <a:t>Maintained at least a 95% cumulative attendance</a:t>
            </a:r>
          </a:p>
          <a:p>
            <a:pPr marL="582930" lvl="1" indent="-291465">
              <a:lnSpc>
                <a:spcPts val="377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Helvetica"/>
              </a:rPr>
              <a:t>Maintained a weighted GPA of at least 3.4</a:t>
            </a:r>
            <a:endParaRPr lang="en-US" sz="2499">
              <a:solidFill>
                <a:srgbClr val="000000"/>
              </a:solidFill>
              <a:latin typeface="Helvetica"/>
            </a:endParaRPr>
          </a:p>
        </p:txBody>
      </p:sp>
      <p:pic>
        <p:nvPicPr>
          <p:cNvPr id="21" name="Picture 20" descr="A yellow and orange star with blue text&#10;&#10;Description automatically generated">
            <a:extLst>
              <a:ext uri="{FF2B5EF4-FFF2-40B4-BE49-F238E27FC236}">
                <a16:creationId xmlns:a16="http://schemas.microsoft.com/office/drawing/2014/main" id="{F3D21C7E-AAA8-6CB4-803D-019735F489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30"/>
          <a:stretch/>
        </p:blipFill>
        <p:spPr>
          <a:xfrm>
            <a:off x="2362200" y="724020"/>
            <a:ext cx="3257550" cy="2191098"/>
          </a:xfrm>
          <a:prstGeom prst="rect">
            <a:avLst/>
          </a:prstGeom>
        </p:spPr>
      </p:pic>
      <p:sp>
        <p:nvSpPr>
          <p:cNvPr id="22" name="TextBox 16">
            <a:extLst>
              <a:ext uri="{FF2B5EF4-FFF2-40B4-BE49-F238E27FC236}">
                <a16:creationId xmlns:a16="http://schemas.microsoft.com/office/drawing/2014/main" id="{EEBEA8BA-9EB1-A203-99FB-A069860F563F}"/>
              </a:ext>
            </a:extLst>
          </p:cNvPr>
          <p:cNvSpPr txBox="1"/>
          <p:nvPr/>
        </p:nvSpPr>
        <p:spPr>
          <a:xfrm>
            <a:off x="7411077" y="8298376"/>
            <a:ext cx="10615484" cy="1410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2930" lvl="1" indent="-291465">
              <a:lnSpc>
                <a:spcPts val="377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Helvetica"/>
              </a:rPr>
              <a:t>All of the requirements for HONORS + </a:t>
            </a:r>
          </a:p>
          <a:p>
            <a:pPr marL="582930" lvl="1" indent="-291465">
              <a:lnSpc>
                <a:spcPts val="377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Helvetica"/>
              </a:rPr>
              <a:t>Submitted online scholarship application and been selected by the committee. </a:t>
            </a:r>
            <a:endParaRPr lang="en-US" sz="240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3FFB6462-435C-5E49-0723-6E42F7BC78DD}"/>
              </a:ext>
            </a:extLst>
          </p:cNvPr>
          <p:cNvSpPr txBox="1"/>
          <p:nvPr/>
        </p:nvSpPr>
        <p:spPr>
          <a:xfrm>
            <a:off x="7924800" y="2134205"/>
            <a:ext cx="6057900" cy="927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1A125B"/>
                </a:solidFill>
                <a:latin typeface="Merriweather"/>
              </a:rPr>
              <a:t>REQUIREMENTS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3329952">
            <a:off x="-3059139" y="-364413"/>
            <a:ext cx="10218697" cy="10044128"/>
          </a:xfrm>
          <a:custGeom>
            <a:avLst/>
            <a:gdLst/>
            <a:ahLst/>
            <a:cxnLst/>
            <a:rect l="l" t="t" r="r" b="b"/>
            <a:pathLst>
              <a:path w="10218697" h="10044128">
                <a:moveTo>
                  <a:pt x="0" y="0"/>
                </a:moveTo>
                <a:lnTo>
                  <a:pt x="10218697" y="0"/>
                </a:lnTo>
                <a:lnTo>
                  <a:pt x="10218697" y="10044127"/>
                </a:lnTo>
                <a:lnTo>
                  <a:pt x="0" y="10044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104598" y="1262465"/>
            <a:ext cx="9468402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5500">
                <a:solidFill>
                  <a:srgbClr val="1A125B"/>
                </a:solidFill>
                <a:latin typeface="Merriweather" panose="00000500000000000000" pitchFamily="2" charset="0"/>
              </a:rPr>
              <a:t>HOW TO REGISTER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5AF2C6-57D2-DCD0-3206-9F18BD8372FD}"/>
              </a:ext>
            </a:extLst>
          </p:cNvPr>
          <p:cNvGrpSpPr/>
          <p:nvPr/>
        </p:nvGrpSpPr>
        <p:grpSpPr>
          <a:xfrm>
            <a:off x="12890674" y="1006688"/>
            <a:ext cx="4157017" cy="9006870"/>
            <a:chOff x="12890674" y="1006688"/>
            <a:chExt cx="4157017" cy="9006870"/>
          </a:xfrm>
        </p:grpSpPr>
        <p:pic>
          <p:nvPicPr>
            <p:cNvPr id="3" name="Picture 2" descr="A screenshot of a phone&#10;&#10;Description automatically generated">
              <a:extLst>
                <a:ext uri="{FF2B5EF4-FFF2-40B4-BE49-F238E27FC236}">
                  <a16:creationId xmlns:a16="http://schemas.microsoft.com/office/drawing/2014/main" id="{E76607E7-D3CE-BBDF-6343-3AF52F105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0674" y="1006688"/>
              <a:ext cx="4157017" cy="900687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D2A36FC-473E-645B-D34F-90A44C051173}"/>
                </a:ext>
              </a:extLst>
            </p:cNvPr>
            <p:cNvSpPr/>
            <p:nvPr/>
          </p:nvSpPr>
          <p:spPr>
            <a:xfrm>
              <a:off x="16125057" y="1618402"/>
              <a:ext cx="894798" cy="629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4">
            <a:extLst>
              <a:ext uri="{FF2B5EF4-FFF2-40B4-BE49-F238E27FC236}">
                <a16:creationId xmlns:a16="http://schemas.microsoft.com/office/drawing/2014/main" id="{22B941EE-6ABF-709E-CCAA-77D81E1E18C0}"/>
              </a:ext>
            </a:extLst>
          </p:cNvPr>
          <p:cNvSpPr txBox="1"/>
          <p:nvPr/>
        </p:nvSpPr>
        <p:spPr>
          <a:xfrm>
            <a:off x="2049435" y="3099551"/>
            <a:ext cx="10652008" cy="2393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05815" lvl="1" indent="-514350">
              <a:lnSpc>
                <a:spcPts val="3779"/>
              </a:lnSpc>
              <a:buFont typeface="+mj-lt"/>
              <a:buAutoNum type="arabicPeriod"/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In Infinite Campus, click on the MENU button in the top left corner of your screen </a:t>
            </a:r>
            <a:br>
              <a:rPr lang="en-US" sz="2700">
                <a:solidFill>
                  <a:srgbClr val="000000"/>
                </a:solidFill>
                <a:latin typeface="Helvetica"/>
              </a:rPr>
            </a:br>
            <a:endParaRPr lang="en-US" sz="2700">
              <a:solidFill>
                <a:srgbClr val="000000"/>
              </a:solidFill>
              <a:latin typeface="Helvetica"/>
            </a:endParaRPr>
          </a:p>
          <a:p>
            <a:pPr marL="805815" lvl="1" indent="-514350">
              <a:lnSpc>
                <a:spcPts val="3779"/>
              </a:lnSpc>
              <a:buFont typeface="+mj-lt"/>
              <a:buAutoNum type="arabicPeriod"/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Click on ‘MORE’ at the bottom of the list of options</a:t>
            </a:r>
          </a:p>
          <a:p>
            <a:pPr marL="1263015" lvl="2" indent="-514350">
              <a:lnSpc>
                <a:spcPts val="3779"/>
              </a:lnSpc>
              <a:buFont typeface="+mj-lt"/>
              <a:buAutoNum type="arabicPeriod"/>
            </a:pPr>
            <a:endParaRPr lang="en-US" sz="2700">
              <a:solidFill>
                <a:srgbClr val="000000"/>
              </a:solidFill>
              <a:latin typeface="Helvetic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32657" y="3809008"/>
            <a:ext cx="10218697" cy="6477992"/>
          </a:xfrm>
          <a:custGeom>
            <a:avLst/>
            <a:gdLst/>
            <a:ahLst/>
            <a:cxnLst/>
            <a:rect l="l" t="t" r="r" b="b"/>
            <a:pathLst>
              <a:path w="10218697" h="10044128">
                <a:moveTo>
                  <a:pt x="0" y="0"/>
                </a:moveTo>
                <a:lnTo>
                  <a:pt x="10218697" y="0"/>
                </a:lnTo>
                <a:lnTo>
                  <a:pt x="10218697" y="10044127"/>
                </a:lnTo>
                <a:lnTo>
                  <a:pt x="0" y="10044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" b="-405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93765" y="1262465"/>
            <a:ext cx="11479235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5500">
                <a:solidFill>
                  <a:srgbClr val="1A125B"/>
                </a:solidFill>
                <a:latin typeface="Merriweather"/>
              </a:rPr>
              <a:t>HOW TO REGISTER continued </a:t>
            </a:r>
            <a:endParaRPr lang="en-US" sz="5500">
              <a:solidFill>
                <a:srgbClr val="1A125B"/>
              </a:solidFill>
              <a:latin typeface="Merriweather" panose="00000500000000000000" pitchFamily="2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22B941EE-6ABF-709E-CCAA-77D81E1E18C0}"/>
              </a:ext>
            </a:extLst>
          </p:cNvPr>
          <p:cNvSpPr txBox="1"/>
          <p:nvPr/>
        </p:nvSpPr>
        <p:spPr>
          <a:xfrm>
            <a:off x="2003098" y="3099551"/>
            <a:ext cx="14281804" cy="19062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1465" lvl="1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3. Click on ICS to register as a participant in the program</a:t>
            </a:r>
            <a:br>
              <a:rPr lang="en-US" sz="2700">
                <a:solidFill>
                  <a:srgbClr val="000000"/>
                </a:solidFill>
                <a:latin typeface="Helvetica"/>
              </a:rPr>
            </a:br>
            <a:endParaRPr lang="en-US" sz="2700">
              <a:solidFill>
                <a:srgbClr val="000000"/>
              </a:solidFill>
              <a:latin typeface="Helvetica"/>
              <a:cs typeface="Helvetica"/>
            </a:endParaRPr>
          </a:p>
          <a:p>
            <a:pPr marL="805815" lvl="1" indent="-514350">
              <a:lnSpc>
                <a:spcPts val="3779"/>
              </a:lnSpc>
              <a:buAutoNum type="arabicPeriod"/>
            </a:pPr>
            <a:endParaRPr lang="en-US" sz="2700">
              <a:solidFill>
                <a:srgbClr val="000000"/>
              </a:solidFill>
              <a:latin typeface="Helvetica"/>
              <a:cs typeface="Helvetica"/>
            </a:endParaRPr>
          </a:p>
          <a:p>
            <a:pPr marL="291465" lvl="1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Helvetica"/>
              </a:rPr>
              <a:t>Click on IMPACT Chandler Scholars to submit your hours</a:t>
            </a:r>
            <a:endParaRPr lang="en-US" sz="270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pic>
        <p:nvPicPr>
          <p:cNvPr id="2" name="Picture 1" descr="A screenshot of a phone&#10;&#10;Description automatically generated">
            <a:extLst>
              <a:ext uri="{FF2B5EF4-FFF2-40B4-BE49-F238E27FC236}">
                <a16:creationId xmlns:a16="http://schemas.microsoft.com/office/drawing/2014/main" id="{62314BB7-FF08-90D8-86F5-6B7B79922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2987" y="501650"/>
            <a:ext cx="4121026" cy="8913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F62074-610A-715A-2D94-285787B6A362}"/>
              </a:ext>
            </a:extLst>
          </p:cNvPr>
          <p:cNvSpPr/>
          <p:nvPr/>
        </p:nvSpPr>
        <p:spPr>
          <a:xfrm>
            <a:off x="13133113" y="4156071"/>
            <a:ext cx="4370916" cy="635000"/>
          </a:xfrm>
          <a:prstGeom prst="rect">
            <a:avLst/>
          </a:prstGeom>
          <a:noFill/>
          <a:ln w="28575">
            <a:solidFill>
              <a:srgbClr val="CE4C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B218EBD-C443-AA99-6344-23B732CF6962}"/>
              </a:ext>
            </a:extLst>
          </p:cNvPr>
          <p:cNvSpPr/>
          <p:nvPr/>
        </p:nvSpPr>
        <p:spPr>
          <a:xfrm>
            <a:off x="12312712" y="8009068"/>
            <a:ext cx="931333" cy="338666"/>
          </a:xfrm>
          <a:prstGeom prst="rightArrow">
            <a:avLst/>
          </a:prstGeom>
          <a:solidFill>
            <a:srgbClr val="F1902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79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27CAAA59FBE2488FFE659A4DE3A39E" ma:contentTypeVersion="18" ma:contentTypeDescription="Create a new document." ma:contentTypeScope="" ma:versionID="b4dc3e29e5cf632db8c0d3d2f60d3fa4">
  <xsd:schema xmlns:xsd="http://www.w3.org/2001/XMLSchema" xmlns:xs="http://www.w3.org/2001/XMLSchema" xmlns:p="http://schemas.microsoft.com/office/2006/metadata/properties" xmlns:ns1="http://schemas.microsoft.com/sharepoint/v3" xmlns:ns2="a5188c57-5938-46e7-8968-d0f8f681c9f3" xmlns:ns3="6ba667a1-dafc-4109-b914-7638eb60510b" targetNamespace="http://schemas.microsoft.com/office/2006/metadata/properties" ma:root="true" ma:fieldsID="8ad151ca6bff71a476eb30a091b22d91" ns1:_="" ns2:_="" ns3:_="">
    <xsd:import namespace="http://schemas.microsoft.com/sharepoint/v3"/>
    <xsd:import namespace="a5188c57-5938-46e7-8968-d0f8f681c9f3"/>
    <xsd:import namespace="6ba667a1-dafc-4109-b914-7638eb6051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88c57-5938-46e7-8968-d0f8f681c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03d6b9d-7b71-4c02-81dd-5658ff3dc6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a667a1-dafc-4109-b914-7638eb60510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56f1a5a-cc80-44cb-8890-1d2241458c83}" ma:internalName="TaxCatchAll" ma:showField="CatchAllData" ma:web="6ba667a1-dafc-4109-b914-7638eb6051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6ba667a1-dafc-4109-b914-7638eb60510b" xsi:nil="true"/>
    <lcf76f155ced4ddcb4097134ff3c332f xmlns="a5188c57-5938-46e7-8968-d0f8f681c9f3">
      <Terms xmlns="http://schemas.microsoft.com/office/infopath/2007/PartnerControls"/>
    </lcf76f155ced4ddcb4097134ff3c332f>
    <SharedWithUsers xmlns="6ba667a1-dafc-4109-b914-7638eb60510b">
      <UserInfo>
        <DisplayName/>
        <AccountId xsi:nil="true"/>
        <AccountType/>
      </UserInfo>
    </SharedWithUsers>
    <_Flow_SignoffStatus xmlns="a5188c57-5938-46e7-8968-d0f8f681c9f3" xsi:nil="true"/>
    <MediaLengthInSeconds xmlns="a5188c57-5938-46e7-8968-d0f8f681c9f3" xsi:nil="true"/>
  </documentManagement>
</p:properties>
</file>

<file path=customXml/itemProps1.xml><?xml version="1.0" encoding="utf-8"?>
<ds:datastoreItem xmlns:ds="http://schemas.openxmlformats.org/officeDocument/2006/customXml" ds:itemID="{4A14CD49-8699-4BD0-B705-803DF70786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709CD3-E8FF-4602-BAA0-26C0D023ADB8}">
  <ds:schemaRefs>
    <ds:schemaRef ds:uri="6ba667a1-dafc-4109-b914-7638eb60510b"/>
    <ds:schemaRef ds:uri="a5188c57-5938-46e7-8968-d0f8f681c9f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E003D33-5505-4839-9841-E9E1443EB64F}">
  <ds:schemaRefs>
    <ds:schemaRef ds:uri="6ba667a1-dafc-4109-b914-7638eb60510b"/>
    <ds:schemaRef ds:uri="a5188c57-5938-46e7-8968-d0f8f681c9f3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Schreyer, Donna</dc:creator>
  <cp:revision>3</cp:revision>
  <dcterms:created xsi:type="dcterms:W3CDTF">2006-08-16T00:00:00Z</dcterms:created>
  <dcterms:modified xsi:type="dcterms:W3CDTF">2024-09-09T22:35:45Z</dcterms:modified>
  <dc:identifier>DAF95Fe9E8Y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0x010100EC27CAAA59FBE2488FFE659A4DE3A39E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_activity">
    <vt:lpwstr>{"FileActivityType":"9","FileActivityTimeStamp":"2024-07-23T19:13:41.160Z","FileActivityUsersOnPage":[{"DisplayName":"Weiss, Easter","Id":"weiss.easter@cusd80.com"},{"DisplayName":"Mackenzie, Raelynn","Id":"mackenzie.raelynn@cusd80.com"}],"FileActivityNavigationId":null}</vt:lpwstr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